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Lst>
  <p:sldSz cx="18288000" cy="10287000"/>
  <p:notesSz cx="6858000" cy="9144000"/>
  <p:embeddedFontLst>
    <p:embeddedFont>
      <p:font typeface="Calibri" panose="020F0502020204030204" pitchFamily="34" charset="0"/>
      <p:regular r:id="rId17"/>
      <p:bold r:id="rId18"/>
      <p:italic r:id="rId19"/>
      <p:boldItalic r:id="rId20"/>
    </p:embeddedFont>
    <p:embeddedFont>
      <p:font typeface="DejaVu Serif" panose="020B0604020202020204" charset="0"/>
      <p:regular r:id="rId21"/>
    </p:embeddedFont>
    <p:embeddedFont>
      <p:font typeface="DejaVu Serif Bold" panose="020B0604020202020204" charset="0"/>
      <p:regular r:id="rId22"/>
    </p:embeddedFont>
    <p:embeddedFont>
      <p:font typeface="DejaVu Serif Bold Italics" panose="020B0604020202020204" charset="0"/>
      <p:regular r:id="rId23"/>
    </p:embeddedFont>
    <p:embeddedFont>
      <p:font typeface="Josefin Sans Bold" panose="020F0502020204030204" pitchFamily="2" charset="0"/>
      <p:regular r:id="rId24"/>
    </p:embeddedFont>
    <p:embeddedFont>
      <p:font typeface="Josefin Sans Bold Italics" panose="020B0604020202020204" charset="0"/>
      <p:regular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68" d="100"/>
          <a:sy n="68" d="100"/>
        </p:scale>
        <p:origin x="816" y="9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font" Target="fonts/font9.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4.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6/13/2023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6/13/2023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6/13/2023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6/13/2023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6/13/2023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s>
</file>

<file path=ppt/slides/_rels/slide1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1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4.svg"/><Relationship Id="rId7" Type="http://schemas.openxmlformats.org/officeDocument/2006/relationships/image" Target="../media/image18.sv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svg"/><Relationship Id="rId4" Type="http://schemas.openxmlformats.org/officeDocument/2006/relationships/image" Target="../media/image15.png"/><Relationship Id="rId9" Type="http://schemas.openxmlformats.org/officeDocument/2006/relationships/image" Target="../media/image6.svg"/></Relationships>
</file>

<file path=ppt/slides/_rels/slide3.xml.rels><?xml version="1.0" encoding="UTF-8" standalone="yes"?>
<Relationships xmlns="http://schemas.openxmlformats.org/package/2006/relationships"><Relationship Id="rId3" Type="http://schemas.openxmlformats.org/officeDocument/2006/relationships/image" Target="../media/image20.svg"/><Relationship Id="rId7" Type="http://schemas.openxmlformats.org/officeDocument/2006/relationships/image" Target="../media/image24.sv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svg"/><Relationship Id="rId4" Type="http://schemas.openxmlformats.org/officeDocument/2006/relationships/image" Target="../media/image21.png"/></Relationships>
</file>

<file path=ppt/slides/_rels/slide4.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5.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3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sp>
        <p:nvSpPr>
          <p:cNvPr id="2" name="Freeform 2"/>
          <p:cNvSpPr/>
          <p:nvPr/>
        </p:nvSpPr>
        <p:spPr>
          <a:xfrm>
            <a:off x="1166542" y="5143500"/>
            <a:ext cx="5792676" cy="3528267"/>
          </a:xfrm>
          <a:custGeom>
            <a:avLst/>
            <a:gdLst/>
            <a:ahLst/>
            <a:cxnLst/>
            <a:rect l="l" t="t" r="r" b="b"/>
            <a:pathLst>
              <a:path w="5792676" h="3528267">
                <a:moveTo>
                  <a:pt x="0" y="0"/>
                </a:moveTo>
                <a:lnTo>
                  <a:pt x="5792676" y="0"/>
                </a:lnTo>
                <a:lnTo>
                  <a:pt x="5792676" y="3528267"/>
                </a:lnTo>
                <a:lnTo>
                  <a:pt x="0" y="352826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1635379" y="4437756"/>
            <a:ext cx="1194327" cy="2586142"/>
          </a:xfrm>
          <a:custGeom>
            <a:avLst/>
            <a:gdLst/>
            <a:ahLst/>
            <a:cxnLst/>
            <a:rect l="l" t="t" r="r" b="b"/>
            <a:pathLst>
              <a:path w="1194327" h="2586142">
                <a:moveTo>
                  <a:pt x="0" y="0"/>
                </a:moveTo>
                <a:lnTo>
                  <a:pt x="1194327" y="0"/>
                </a:lnTo>
                <a:lnTo>
                  <a:pt x="1194327" y="2586142"/>
                </a:lnTo>
                <a:lnTo>
                  <a:pt x="0" y="258614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flipH="1">
            <a:off x="6089978" y="3547441"/>
            <a:ext cx="7202743" cy="7517095"/>
          </a:xfrm>
          <a:custGeom>
            <a:avLst/>
            <a:gdLst/>
            <a:ahLst/>
            <a:cxnLst/>
            <a:rect l="l" t="t" r="r" b="b"/>
            <a:pathLst>
              <a:path w="7202743" h="7517095">
                <a:moveTo>
                  <a:pt x="7202744" y="0"/>
                </a:moveTo>
                <a:lnTo>
                  <a:pt x="0" y="0"/>
                </a:lnTo>
                <a:lnTo>
                  <a:pt x="0" y="7517095"/>
                </a:lnTo>
                <a:lnTo>
                  <a:pt x="7202744" y="7517095"/>
                </a:lnTo>
                <a:lnTo>
                  <a:pt x="7202744"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a:off x="13553901" y="6366971"/>
            <a:ext cx="3144039" cy="2440918"/>
          </a:xfrm>
          <a:custGeom>
            <a:avLst/>
            <a:gdLst/>
            <a:ahLst/>
            <a:cxnLst/>
            <a:rect l="l" t="t" r="r" b="b"/>
            <a:pathLst>
              <a:path w="3144039" h="2440918">
                <a:moveTo>
                  <a:pt x="0" y="0"/>
                </a:moveTo>
                <a:lnTo>
                  <a:pt x="3144039" y="0"/>
                </a:lnTo>
                <a:lnTo>
                  <a:pt x="3144039" y="2440918"/>
                </a:lnTo>
                <a:lnTo>
                  <a:pt x="0" y="244091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6" name="Freeform 6"/>
          <p:cNvSpPr/>
          <p:nvPr/>
        </p:nvSpPr>
        <p:spPr>
          <a:xfrm>
            <a:off x="219394" y="6169936"/>
            <a:ext cx="1894295" cy="4252500"/>
          </a:xfrm>
          <a:custGeom>
            <a:avLst/>
            <a:gdLst/>
            <a:ahLst/>
            <a:cxnLst/>
            <a:rect l="l" t="t" r="r" b="b"/>
            <a:pathLst>
              <a:path w="1894295" h="4252500">
                <a:moveTo>
                  <a:pt x="0" y="0"/>
                </a:moveTo>
                <a:lnTo>
                  <a:pt x="1894295" y="0"/>
                </a:lnTo>
                <a:lnTo>
                  <a:pt x="1894295" y="4252500"/>
                </a:lnTo>
                <a:lnTo>
                  <a:pt x="0" y="425250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7" name="Freeform 7"/>
          <p:cNvSpPr/>
          <p:nvPr/>
        </p:nvSpPr>
        <p:spPr>
          <a:xfrm>
            <a:off x="6824769" y="4437756"/>
            <a:ext cx="3269143" cy="3858430"/>
          </a:xfrm>
          <a:custGeom>
            <a:avLst/>
            <a:gdLst/>
            <a:ahLst/>
            <a:cxnLst/>
            <a:rect l="l" t="t" r="r" b="b"/>
            <a:pathLst>
              <a:path w="3269143" h="3858430">
                <a:moveTo>
                  <a:pt x="0" y="0"/>
                </a:moveTo>
                <a:lnTo>
                  <a:pt x="3269143" y="0"/>
                </a:lnTo>
                <a:lnTo>
                  <a:pt x="3269143" y="3858430"/>
                </a:lnTo>
                <a:lnTo>
                  <a:pt x="0" y="385843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grpSp>
        <p:nvGrpSpPr>
          <p:cNvPr id="8" name="Group 8"/>
          <p:cNvGrpSpPr/>
          <p:nvPr/>
        </p:nvGrpSpPr>
        <p:grpSpPr>
          <a:xfrm>
            <a:off x="2200484" y="1221014"/>
            <a:ext cx="13649115" cy="2326428"/>
            <a:chOff x="-1" y="-28575"/>
            <a:chExt cx="18198820" cy="3101904"/>
          </a:xfrm>
        </p:grpSpPr>
        <p:sp>
          <p:nvSpPr>
            <p:cNvPr id="9" name="TextBox 9"/>
            <p:cNvSpPr txBox="1"/>
            <p:nvPr/>
          </p:nvSpPr>
          <p:spPr>
            <a:xfrm>
              <a:off x="-1" y="1128831"/>
              <a:ext cx="18198820" cy="1944498"/>
            </a:xfrm>
            <a:prstGeom prst="rect">
              <a:avLst/>
            </a:prstGeom>
          </p:spPr>
          <p:txBody>
            <a:bodyPr wrap="square" lIns="0" tIns="0" rIns="0" bIns="0" rtlCol="0" anchor="t">
              <a:spAutoFit/>
            </a:bodyPr>
            <a:lstStyle/>
            <a:p>
              <a:pPr algn="ctr">
                <a:lnSpc>
                  <a:spcPts val="5628"/>
                </a:lnSpc>
              </a:pPr>
              <a:r>
                <a:rPr lang="en-US" sz="5025" dirty="0" err="1">
                  <a:solidFill>
                    <a:srgbClr val="F7B4A7"/>
                  </a:solidFill>
                  <a:latin typeface="Times New Roman" panose="02020603050405020304" pitchFamily="18" charset="0"/>
                  <a:cs typeface="Times New Roman" panose="02020603050405020304" pitchFamily="18" charset="0"/>
                </a:rPr>
                <a:t>Nhóm</a:t>
              </a:r>
              <a:r>
                <a:rPr lang="en-US" sz="5025" dirty="0">
                  <a:solidFill>
                    <a:srgbClr val="F7B4A7"/>
                  </a:solidFill>
                  <a:latin typeface="Times New Roman" panose="02020603050405020304" pitchFamily="18" charset="0"/>
                  <a:cs typeface="Times New Roman" panose="02020603050405020304" pitchFamily="18" charset="0"/>
                </a:rPr>
                <a:t> 3: </a:t>
              </a:r>
            </a:p>
            <a:p>
              <a:pPr algn="ctr">
                <a:lnSpc>
                  <a:spcPts val="5628"/>
                </a:lnSpc>
              </a:pPr>
              <a:r>
                <a:rPr lang="en-US" sz="5025" dirty="0" err="1">
                  <a:solidFill>
                    <a:srgbClr val="F7B4A7"/>
                  </a:solidFill>
                  <a:latin typeface="Times New Roman" panose="02020603050405020304" pitchFamily="18" charset="0"/>
                  <a:cs typeface="Times New Roman" panose="02020603050405020304" pitchFamily="18" charset="0"/>
                </a:rPr>
                <a:t>Phần</a:t>
              </a:r>
              <a:r>
                <a:rPr lang="en-US" sz="5025" dirty="0">
                  <a:solidFill>
                    <a:srgbClr val="F7B4A7"/>
                  </a:solidFill>
                  <a:latin typeface="Times New Roman" panose="02020603050405020304" pitchFamily="18" charset="0"/>
                  <a:cs typeface="Times New Roman" panose="02020603050405020304" pitchFamily="18" charset="0"/>
                </a:rPr>
                <a:t> </a:t>
              </a:r>
              <a:r>
                <a:rPr lang="en-US" sz="5025" dirty="0" err="1">
                  <a:solidFill>
                    <a:srgbClr val="F7B4A7"/>
                  </a:solidFill>
                  <a:latin typeface="Times New Roman" panose="02020603050405020304" pitchFamily="18" charset="0"/>
                  <a:cs typeface="Times New Roman" panose="02020603050405020304" pitchFamily="18" charset="0"/>
                </a:rPr>
                <a:t>mềm</a:t>
              </a:r>
              <a:r>
                <a:rPr lang="en-US" sz="5025" dirty="0">
                  <a:solidFill>
                    <a:srgbClr val="F7B4A7"/>
                  </a:solidFill>
                  <a:latin typeface="Times New Roman" panose="02020603050405020304" pitchFamily="18" charset="0"/>
                  <a:cs typeface="Times New Roman" panose="02020603050405020304" pitchFamily="18" charset="0"/>
                </a:rPr>
                <a:t> </a:t>
              </a:r>
              <a:r>
                <a:rPr lang="en-US" sz="5025" dirty="0" err="1">
                  <a:solidFill>
                    <a:srgbClr val="F7B4A7"/>
                  </a:solidFill>
                  <a:latin typeface="Times New Roman" panose="02020603050405020304" pitchFamily="18" charset="0"/>
                  <a:cs typeface="Times New Roman" panose="02020603050405020304" pitchFamily="18" charset="0"/>
                </a:rPr>
                <a:t>lưu</a:t>
              </a:r>
              <a:r>
                <a:rPr lang="en-US" sz="5025" dirty="0">
                  <a:solidFill>
                    <a:srgbClr val="F7B4A7"/>
                  </a:solidFill>
                  <a:latin typeface="Times New Roman" panose="02020603050405020304" pitchFamily="18" charset="0"/>
                  <a:cs typeface="Times New Roman" panose="02020603050405020304" pitchFamily="18" charset="0"/>
                </a:rPr>
                <a:t> </a:t>
              </a:r>
              <a:r>
                <a:rPr lang="en-US" sz="5025" dirty="0" err="1">
                  <a:solidFill>
                    <a:srgbClr val="F7B4A7"/>
                  </a:solidFill>
                  <a:latin typeface="Times New Roman" panose="02020603050405020304" pitchFamily="18" charset="0"/>
                  <a:cs typeface="Times New Roman" panose="02020603050405020304" pitchFamily="18" charset="0"/>
                </a:rPr>
                <a:t>trữ</a:t>
              </a:r>
              <a:r>
                <a:rPr lang="en-US" sz="5025" dirty="0">
                  <a:solidFill>
                    <a:srgbClr val="F7B4A7"/>
                  </a:solidFill>
                  <a:latin typeface="Times New Roman" panose="02020603050405020304" pitchFamily="18" charset="0"/>
                  <a:cs typeface="Times New Roman" panose="02020603050405020304" pitchFamily="18" charset="0"/>
                </a:rPr>
                <a:t> </a:t>
              </a:r>
              <a:r>
                <a:rPr lang="en-US" sz="5025" dirty="0" err="1">
                  <a:solidFill>
                    <a:srgbClr val="F7B4A7"/>
                  </a:solidFill>
                  <a:latin typeface="Times New Roman" panose="02020603050405020304" pitchFamily="18" charset="0"/>
                  <a:cs typeface="Times New Roman" panose="02020603050405020304" pitchFamily="18" charset="0"/>
                </a:rPr>
                <a:t>và</a:t>
              </a:r>
              <a:r>
                <a:rPr lang="en-US" sz="5025" dirty="0">
                  <a:solidFill>
                    <a:srgbClr val="F7B4A7"/>
                  </a:solidFill>
                  <a:latin typeface="Times New Roman" panose="02020603050405020304" pitchFamily="18" charset="0"/>
                  <a:cs typeface="Times New Roman" panose="02020603050405020304" pitchFamily="18" charset="0"/>
                </a:rPr>
                <a:t> </a:t>
              </a:r>
              <a:r>
                <a:rPr lang="en-US" sz="5025" dirty="0" err="1">
                  <a:solidFill>
                    <a:srgbClr val="F7B4A7"/>
                  </a:solidFill>
                  <a:latin typeface="Times New Roman" panose="02020603050405020304" pitchFamily="18" charset="0"/>
                  <a:cs typeface="Times New Roman" panose="02020603050405020304" pitchFamily="18" charset="0"/>
                </a:rPr>
                <a:t>bảo</a:t>
              </a:r>
              <a:r>
                <a:rPr lang="en-US" sz="5025" dirty="0">
                  <a:solidFill>
                    <a:srgbClr val="F7B4A7"/>
                  </a:solidFill>
                  <a:latin typeface="Times New Roman" panose="02020603050405020304" pitchFamily="18" charset="0"/>
                  <a:cs typeface="Times New Roman" panose="02020603050405020304" pitchFamily="18" charset="0"/>
                </a:rPr>
                <a:t> </a:t>
              </a:r>
              <a:r>
                <a:rPr lang="en-US" sz="5025" dirty="0" err="1">
                  <a:solidFill>
                    <a:srgbClr val="F7B4A7"/>
                  </a:solidFill>
                  <a:latin typeface="Times New Roman" panose="02020603050405020304" pitchFamily="18" charset="0"/>
                  <a:cs typeface="Times New Roman" panose="02020603050405020304" pitchFamily="18" charset="0"/>
                </a:rPr>
                <a:t>mật</a:t>
              </a:r>
              <a:r>
                <a:rPr lang="en-US" sz="5025" dirty="0">
                  <a:solidFill>
                    <a:srgbClr val="F7B4A7"/>
                  </a:solidFill>
                  <a:latin typeface="Times New Roman" panose="02020603050405020304" pitchFamily="18" charset="0"/>
                  <a:cs typeface="Times New Roman" panose="02020603050405020304" pitchFamily="18" charset="0"/>
                </a:rPr>
                <a:t> </a:t>
              </a:r>
              <a:r>
                <a:rPr lang="en-US" sz="5025" dirty="0" err="1">
                  <a:solidFill>
                    <a:srgbClr val="F7B4A7"/>
                  </a:solidFill>
                  <a:latin typeface="Times New Roman" panose="02020603050405020304" pitchFamily="18" charset="0"/>
                  <a:cs typeface="Times New Roman" panose="02020603050405020304" pitchFamily="18" charset="0"/>
                </a:rPr>
                <a:t>dữ</a:t>
              </a:r>
              <a:r>
                <a:rPr lang="en-US" sz="5025" dirty="0">
                  <a:solidFill>
                    <a:srgbClr val="F7B4A7"/>
                  </a:solidFill>
                  <a:latin typeface="Times New Roman" panose="02020603050405020304" pitchFamily="18" charset="0"/>
                  <a:cs typeface="Times New Roman" panose="02020603050405020304" pitchFamily="18" charset="0"/>
                </a:rPr>
                <a:t> </a:t>
              </a:r>
              <a:r>
                <a:rPr lang="en-US" sz="5025" dirty="0" err="1">
                  <a:solidFill>
                    <a:srgbClr val="F7B4A7"/>
                  </a:solidFill>
                  <a:latin typeface="Times New Roman" panose="02020603050405020304" pitchFamily="18" charset="0"/>
                  <a:cs typeface="Times New Roman" panose="02020603050405020304" pitchFamily="18" charset="0"/>
                </a:rPr>
                <a:t>liệu</a:t>
              </a:r>
              <a:endParaRPr lang="en-US" sz="5025" dirty="0">
                <a:solidFill>
                  <a:srgbClr val="F7B4A7"/>
                </a:solidFill>
                <a:latin typeface="Times New Roman" panose="02020603050405020304" pitchFamily="18" charset="0"/>
                <a:cs typeface="Times New Roman" panose="02020603050405020304" pitchFamily="18" charset="0"/>
              </a:endParaRPr>
            </a:p>
          </p:txBody>
        </p:sp>
        <p:sp>
          <p:nvSpPr>
            <p:cNvPr id="10" name="TextBox 10"/>
            <p:cNvSpPr txBox="1"/>
            <p:nvPr/>
          </p:nvSpPr>
          <p:spPr>
            <a:xfrm>
              <a:off x="0" y="-28575"/>
              <a:ext cx="17639933" cy="349589"/>
            </a:xfrm>
            <a:prstGeom prst="rect">
              <a:avLst/>
            </a:prstGeom>
          </p:spPr>
          <p:txBody>
            <a:bodyPr lIns="0" tIns="0" rIns="0" bIns="0" rtlCol="0" anchor="t">
              <a:spAutoFit/>
            </a:bodyPr>
            <a:lstStyle/>
            <a:p>
              <a:pPr>
                <a:lnSpc>
                  <a:spcPts val="2258"/>
                </a:lnSpc>
              </a:pPr>
              <a:endParaRPr/>
            </a:p>
          </p:txBody>
        </p:sp>
      </p:grpSp>
      <p:grpSp>
        <p:nvGrpSpPr>
          <p:cNvPr id="11" name="Group 11"/>
          <p:cNvGrpSpPr/>
          <p:nvPr/>
        </p:nvGrpSpPr>
        <p:grpSpPr>
          <a:xfrm>
            <a:off x="3197082" y="-127816"/>
            <a:ext cx="12988533" cy="1614239"/>
            <a:chOff x="0" y="0"/>
            <a:chExt cx="17318044" cy="2152319"/>
          </a:xfrm>
        </p:grpSpPr>
        <p:sp>
          <p:nvSpPr>
            <p:cNvPr id="12" name="TextBox 12"/>
            <p:cNvSpPr txBox="1"/>
            <p:nvPr/>
          </p:nvSpPr>
          <p:spPr>
            <a:xfrm>
              <a:off x="0" y="1137436"/>
              <a:ext cx="17318044" cy="1014882"/>
            </a:xfrm>
            <a:prstGeom prst="rect">
              <a:avLst/>
            </a:prstGeom>
          </p:spPr>
          <p:txBody>
            <a:bodyPr lIns="0" tIns="0" rIns="0" bIns="0" rtlCol="0" anchor="t">
              <a:spAutoFit/>
            </a:bodyPr>
            <a:lstStyle/>
            <a:p>
              <a:pPr>
                <a:lnSpc>
                  <a:spcPts val="5775"/>
                </a:lnSpc>
              </a:pPr>
              <a:r>
                <a:rPr lang="en-US" sz="5156" dirty="0">
                  <a:solidFill>
                    <a:srgbClr val="F7B4A7"/>
                  </a:solidFill>
                  <a:latin typeface="Times New Roman" panose="02020603050405020304" pitchFamily="18" charset="0"/>
                  <a:cs typeface="Times New Roman" panose="02020603050405020304" pitchFamily="18" charset="0"/>
                </a:rPr>
                <a:t>MÔN AN TOÀN BẢO MẬT THÔNG TIN </a:t>
              </a:r>
            </a:p>
          </p:txBody>
        </p:sp>
        <p:sp>
          <p:nvSpPr>
            <p:cNvPr id="13" name="TextBox 13"/>
            <p:cNvSpPr txBox="1"/>
            <p:nvPr/>
          </p:nvSpPr>
          <p:spPr>
            <a:xfrm>
              <a:off x="0" y="-28575"/>
              <a:ext cx="17318044" cy="352100"/>
            </a:xfrm>
            <a:prstGeom prst="rect">
              <a:avLst/>
            </a:prstGeom>
          </p:spPr>
          <p:txBody>
            <a:bodyPr lIns="0" tIns="0" rIns="0" bIns="0" rtlCol="0" anchor="t">
              <a:spAutoFit/>
            </a:bodyPr>
            <a:lstStyle/>
            <a:p>
              <a:pPr>
                <a:lnSpc>
                  <a:spcPts val="2276"/>
                </a:lnSpc>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2" name="Freeform 2"/>
          <p:cNvSpPr/>
          <p:nvPr/>
        </p:nvSpPr>
        <p:spPr>
          <a:xfrm>
            <a:off x="1223804" y="2497498"/>
            <a:ext cx="16035496" cy="984135"/>
          </a:xfrm>
          <a:custGeom>
            <a:avLst/>
            <a:gdLst/>
            <a:ahLst/>
            <a:cxnLst/>
            <a:rect l="l" t="t" r="r" b="b"/>
            <a:pathLst>
              <a:path w="16035496" h="984135">
                <a:moveTo>
                  <a:pt x="0" y="0"/>
                </a:moveTo>
                <a:lnTo>
                  <a:pt x="16035496" y="0"/>
                </a:lnTo>
                <a:lnTo>
                  <a:pt x="16035496" y="984135"/>
                </a:lnTo>
                <a:lnTo>
                  <a:pt x="0" y="984135"/>
                </a:lnTo>
                <a:lnTo>
                  <a:pt x="0" y="0"/>
                </a:lnTo>
                <a:close/>
              </a:path>
            </a:pathLst>
          </a:custGeom>
          <a:blipFill>
            <a:blip r:embed="rId2"/>
            <a:stretch>
              <a:fillRect t="-19197" b="-19197"/>
            </a:stretch>
          </a:blipFill>
        </p:spPr>
      </p:sp>
      <p:sp>
        <p:nvSpPr>
          <p:cNvPr id="3" name="Freeform 3"/>
          <p:cNvSpPr/>
          <p:nvPr/>
        </p:nvSpPr>
        <p:spPr>
          <a:xfrm>
            <a:off x="1126252" y="4104637"/>
            <a:ext cx="16035496" cy="5422259"/>
          </a:xfrm>
          <a:custGeom>
            <a:avLst/>
            <a:gdLst/>
            <a:ahLst/>
            <a:cxnLst/>
            <a:rect l="l" t="t" r="r" b="b"/>
            <a:pathLst>
              <a:path w="16035496" h="5422259">
                <a:moveTo>
                  <a:pt x="0" y="0"/>
                </a:moveTo>
                <a:lnTo>
                  <a:pt x="16035496" y="0"/>
                </a:lnTo>
                <a:lnTo>
                  <a:pt x="16035496" y="5422259"/>
                </a:lnTo>
                <a:lnTo>
                  <a:pt x="0" y="5422259"/>
                </a:lnTo>
                <a:lnTo>
                  <a:pt x="0" y="0"/>
                </a:lnTo>
                <a:close/>
              </a:path>
            </a:pathLst>
          </a:custGeom>
          <a:blipFill>
            <a:blip r:embed="rId3"/>
            <a:stretch>
              <a:fillRect/>
            </a:stretch>
          </a:blipFill>
        </p:spPr>
      </p:sp>
      <p:sp>
        <p:nvSpPr>
          <p:cNvPr id="4" name="TextBox 4"/>
          <p:cNvSpPr txBox="1"/>
          <p:nvPr/>
        </p:nvSpPr>
        <p:spPr>
          <a:xfrm>
            <a:off x="1028700" y="1155067"/>
            <a:ext cx="9983017" cy="719427"/>
          </a:xfrm>
          <a:prstGeom prst="rect">
            <a:avLst/>
          </a:prstGeom>
        </p:spPr>
        <p:txBody>
          <a:bodyPr lIns="0" tIns="0" rIns="0" bIns="0" rtlCol="0" anchor="t">
            <a:spAutoFit/>
          </a:bodyPr>
          <a:lstStyle/>
          <a:p>
            <a:pPr marL="898464" lvl="1" indent="-449232" algn="just">
              <a:lnSpc>
                <a:spcPts val="5826"/>
              </a:lnSpc>
              <a:buFont typeface="Arial"/>
              <a:buChar char="•"/>
            </a:pPr>
            <a:r>
              <a:rPr lang="en-US" sz="4161">
                <a:solidFill>
                  <a:srgbClr val="000000"/>
                </a:solidFill>
                <a:latin typeface="DejaVu Serif"/>
              </a:rPr>
              <a:t>Phần lưu đường dẫn file vào csdl  </a:t>
            </a:r>
          </a:p>
        </p:txBody>
      </p:sp>
      <p:sp>
        <p:nvSpPr>
          <p:cNvPr id="5" name="TextBox 5"/>
          <p:cNvSpPr txBox="1"/>
          <p:nvPr/>
        </p:nvSpPr>
        <p:spPr>
          <a:xfrm>
            <a:off x="514350" y="219075"/>
            <a:ext cx="17259300" cy="809625"/>
          </a:xfrm>
          <a:prstGeom prst="rect">
            <a:avLst/>
          </a:prstGeom>
        </p:spPr>
        <p:txBody>
          <a:bodyPr lIns="0" tIns="0" rIns="0" bIns="0" rtlCol="0" anchor="t">
            <a:spAutoFit/>
          </a:bodyPr>
          <a:lstStyle/>
          <a:p>
            <a:pPr>
              <a:lnSpc>
                <a:spcPts val="6241"/>
              </a:lnSpc>
              <a:spcBef>
                <a:spcPct val="0"/>
              </a:spcBef>
            </a:pPr>
            <a:r>
              <a:rPr lang="vi-VN" sz="5201">
                <a:solidFill>
                  <a:srgbClr val="000000"/>
                </a:solidFill>
                <a:latin typeface="DejaVu Serif Bold"/>
              </a:rPr>
              <a:t>III</a:t>
            </a:r>
            <a:r>
              <a:rPr lang="en-US" sz="5201">
                <a:solidFill>
                  <a:srgbClr val="000000"/>
                </a:solidFill>
                <a:latin typeface="DejaVu Serif Bold"/>
              </a:rPr>
              <a:t>. </a:t>
            </a:r>
            <a:r>
              <a:rPr lang="en-US" sz="5201" dirty="0">
                <a:solidFill>
                  <a:srgbClr val="000000"/>
                </a:solidFill>
                <a:latin typeface="DejaVu Serif Bold"/>
              </a:rPr>
              <a:t>Demo </a:t>
            </a:r>
            <a:r>
              <a:rPr lang="en-US" sz="5201" dirty="0" err="1">
                <a:solidFill>
                  <a:srgbClr val="000000"/>
                </a:solidFill>
                <a:latin typeface="DejaVu Serif Bold"/>
              </a:rPr>
              <a:t>và</a:t>
            </a:r>
            <a:r>
              <a:rPr lang="en-US" sz="5201" dirty="0">
                <a:solidFill>
                  <a:srgbClr val="000000"/>
                </a:solidFill>
                <a:latin typeface="DejaVu Serif Bold"/>
              </a:rPr>
              <a:t> </a:t>
            </a:r>
            <a:r>
              <a:rPr lang="en-US" sz="5201" dirty="0" err="1">
                <a:solidFill>
                  <a:srgbClr val="000000"/>
                </a:solidFill>
                <a:latin typeface="DejaVu Serif Bold"/>
              </a:rPr>
              <a:t>kết</a:t>
            </a:r>
            <a:r>
              <a:rPr lang="en-US" sz="5201" dirty="0">
                <a:solidFill>
                  <a:srgbClr val="000000"/>
                </a:solidFill>
                <a:latin typeface="DejaVu Serif Bold"/>
              </a:rPr>
              <a:t> </a:t>
            </a:r>
            <a:r>
              <a:rPr lang="en-US" sz="5201" dirty="0" err="1">
                <a:solidFill>
                  <a:srgbClr val="000000"/>
                </a:solidFill>
                <a:latin typeface="DejaVu Serif Bold"/>
              </a:rPr>
              <a:t>quả</a:t>
            </a:r>
            <a:r>
              <a:rPr lang="en-US" sz="5201" dirty="0">
                <a:solidFill>
                  <a:srgbClr val="000000"/>
                </a:solidFill>
                <a:latin typeface="DejaVu Serif Bold"/>
              </a:rPr>
              <a:t> </a:t>
            </a:r>
            <a:r>
              <a:rPr lang="en-US" sz="5201" dirty="0" err="1">
                <a:solidFill>
                  <a:srgbClr val="000000"/>
                </a:solidFill>
                <a:latin typeface="DejaVu Serif Bold"/>
              </a:rPr>
              <a:t>thực</a:t>
            </a:r>
            <a:r>
              <a:rPr lang="en-US" sz="5201" dirty="0">
                <a:solidFill>
                  <a:srgbClr val="000000"/>
                </a:solidFill>
                <a:latin typeface="DejaVu Serif Bold"/>
              </a:rPr>
              <a:t> </a:t>
            </a:r>
            <a:r>
              <a:rPr lang="en-US" sz="5201" dirty="0" err="1">
                <a:solidFill>
                  <a:srgbClr val="000000"/>
                </a:solidFill>
                <a:latin typeface="DejaVu Serif Bold"/>
              </a:rPr>
              <a:t>hiện</a:t>
            </a:r>
            <a:endParaRPr lang="en-US" sz="5201" dirty="0">
              <a:solidFill>
                <a:srgbClr val="000000"/>
              </a:solidFill>
              <a:latin typeface="DejaVu Serif Bol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sp>
        <p:nvSpPr>
          <p:cNvPr id="2" name="TextBox 2"/>
          <p:cNvSpPr txBox="1"/>
          <p:nvPr/>
        </p:nvSpPr>
        <p:spPr>
          <a:xfrm>
            <a:off x="1526102" y="1649064"/>
            <a:ext cx="10578305" cy="5800725"/>
          </a:xfrm>
          <a:prstGeom prst="rect">
            <a:avLst/>
          </a:prstGeom>
        </p:spPr>
        <p:txBody>
          <a:bodyPr lIns="0" tIns="0" rIns="0" bIns="0" rtlCol="0" anchor="t">
            <a:spAutoFit/>
          </a:bodyPr>
          <a:lstStyle/>
          <a:p>
            <a:pPr>
              <a:lnSpc>
                <a:spcPts val="6532"/>
              </a:lnSpc>
            </a:pPr>
            <a:r>
              <a:rPr lang="en-US" sz="5025">
                <a:solidFill>
                  <a:srgbClr val="F7B4A7"/>
                </a:solidFill>
                <a:latin typeface="Josefin Sans Bold"/>
              </a:rPr>
              <a:t>"Chúng ta cần công nghệ trong mọi lớp học và trong tay mỗi</a:t>
            </a:r>
          </a:p>
          <a:p>
            <a:pPr>
              <a:lnSpc>
                <a:spcPts val="6532"/>
              </a:lnSpc>
            </a:pPr>
            <a:r>
              <a:rPr lang="en-US" sz="5025">
                <a:solidFill>
                  <a:srgbClr val="F7B4A7"/>
                </a:solidFill>
                <a:latin typeface="Josefin Sans Bold"/>
              </a:rPr>
              <a:t>học sinh và giáo viên, vì đây</a:t>
            </a:r>
          </a:p>
          <a:p>
            <a:pPr>
              <a:lnSpc>
                <a:spcPts val="6532"/>
              </a:lnSpc>
            </a:pPr>
            <a:r>
              <a:rPr lang="en-US" sz="5025">
                <a:solidFill>
                  <a:srgbClr val="F7B4A7"/>
                </a:solidFill>
                <a:latin typeface="Josefin Sans Bold"/>
              </a:rPr>
              <a:t>chính là bút và giấy trong thời đại chúng ta, và công nghệ là ống kính mà qua đó chúng ta</a:t>
            </a:r>
          </a:p>
          <a:p>
            <a:pPr>
              <a:lnSpc>
                <a:spcPts val="6532"/>
              </a:lnSpc>
            </a:pPr>
            <a:r>
              <a:rPr lang="en-US" sz="5025">
                <a:solidFill>
                  <a:srgbClr val="F7B4A7"/>
                </a:solidFill>
                <a:latin typeface="Josefin Sans Bold"/>
              </a:rPr>
              <a:t>trải nghiệm phần lớn thế giới".</a:t>
            </a:r>
          </a:p>
        </p:txBody>
      </p:sp>
      <p:sp>
        <p:nvSpPr>
          <p:cNvPr id="3" name="Freeform 3"/>
          <p:cNvSpPr/>
          <p:nvPr/>
        </p:nvSpPr>
        <p:spPr>
          <a:xfrm>
            <a:off x="13001822" y="1710976"/>
            <a:ext cx="3662625" cy="5642699"/>
          </a:xfrm>
          <a:custGeom>
            <a:avLst/>
            <a:gdLst/>
            <a:ahLst/>
            <a:cxnLst/>
            <a:rect l="l" t="t" r="r" b="b"/>
            <a:pathLst>
              <a:path w="3662625" h="5642699">
                <a:moveTo>
                  <a:pt x="0" y="0"/>
                </a:moveTo>
                <a:lnTo>
                  <a:pt x="3662625" y="0"/>
                </a:lnTo>
                <a:lnTo>
                  <a:pt x="3662625" y="5642699"/>
                </a:lnTo>
                <a:lnTo>
                  <a:pt x="0" y="564269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555206" y="1274958"/>
            <a:ext cx="17177588" cy="6514735"/>
          </a:xfrm>
          <a:custGeom>
            <a:avLst/>
            <a:gdLst/>
            <a:ahLst/>
            <a:cxnLst/>
            <a:rect l="l" t="t" r="r" b="b"/>
            <a:pathLst>
              <a:path w="17177588" h="6514735">
                <a:moveTo>
                  <a:pt x="0" y="0"/>
                </a:moveTo>
                <a:lnTo>
                  <a:pt x="17177588" y="0"/>
                </a:lnTo>
                <a:lnTo>
                  <a:pt x="17177588" y="6514735"/>
                </a:lnTo>
                <a:lnTo>
                  <a:pt x="0" y="6514735"/>
                </a:lnTo>
                <a:lnTo>
                  <a:pt x="0" y="0"/>
                </a:lnTo>
                <a:close/>
              </a:path>
            </a:pathLst>
          </a:custGeom>
          <a:blipFill>
            <a:blip r:embed="rId4"/>
            <a:stretch>
              <a:fillRect b="-9762"/>
            </a:stretch>
          </a:blipFill>
        </p:spPr>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94DDDE"/>
        </a:solidFill>
        <a:effectLst/>
      </p:bgPr>
    </p:bg>
    <p:spTree>
      <p:nvGrpSpPr>
        <p:cNvPr id="1" name=""/>
        <p:cNvGrpSpPr/>
        <p:nvPr/>
      </p:nvGrpSpPr>
      <p:grpSpPr>
        <a:xfrm>
          <a:off x="0" y="0"/>
          <a:ext cx="0" cy="0"/>
          <a:chOff x="0" y="0"/>
          <a:chExt cx="0" cy="0"/>
        </a:xfrm>
      </p:grpSpPr>
      <p:sp>
        <p:nvSpPr>
          <p:cNvPr id="2" name="Freeform 2"/>
          <p:cNvSpPr/>
          <p:nvPr/>
        </p:nvSpPr>
        <p:spPr>
          <a:xfrm>
            <a:off x="1404734" y="1243576"/>
            <a:ext cx="14435119" cy="8782315"/>
          </a:xfrm>
          <a:custGeom>
            <a:avLst/>
            <a:gdLst/>
            <a:ahLst/>
            <a:cxnLst/>
            <a:rect l="l" t="t" r="r" b="b"/>
            <a:pathLst>
              <a:path w="14435119" h="8782315">
                <a:moveTo>
                  <a:pt x="0" y="0"/>
                </a:moveTo>
                <a:lnTo>
                  <a:pt x="14435119" y="0"/>
                </a:lnTo>
                <a:lnTo>
                  <a:pt x="14435119" y="8782316"/>
                </a:lnTo>
                <a:lnTo>
                  <a:pt x="0" y="8782316"/>
                </a:lnTo>
                <a:lnTo>
                  <a:pt x="0" y="0"/>
                </a:lnTo>
                <a:close/>
              </a:path>
            </a:pathLst>
          </a:custGeom>
          <a:blipFill>
            <a:blip r:embed="rId2"/>
            <a:stretch>
              <a:fillRect r="-5163"/>
            </a:stretch>
          </a:blipFill>
        </p:spPr>
      </p:sp>
      <p:sp>
        <p:nvSpPr>
          <p:cNvPr id="3" name="TextBox 3"/>
          <p:cNvSpPr txBox="1"/>
          <p:nvPr/>
        </p:nvSpPr>
        <p:spPr>
          <a:xfrm>
            <a:off x="1028700" y="309273"/>
            <a:ext cx="4494186" cy="719427"/>
          </a:xfrm>
          <a:prstGeom prst="rect">
            <a:avLst/>
          </a:prstGeom>
        </p:spPr>
        <p:txBody>
          <a:bodyPr lIns="0" tIns="0" rIns="0" bIns="0" rtlCol="0" anchor="t">
            <a:spAutoFit/>
          </a:bodyPr>
          <a:lstStyle/>
          <a:p>
            <a:pPr algn="just">
              <a:lnSpc>
                <a:spcPts val="5826"/>
              </a:lnSpc>
            </a:pPr>
            <a:r>
              <a:rPr lang="en-US" sz="4161">
                <a:solidFill>
                  <a:srgbClr val="000000"/>
                </a:solidFill>
                <a:latin typeface="DejaVu Serif"/>
              </a:rPr>
              <a:t>2. Phần mã hóa  </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88528" y="1260336"/>
            <a:ext cx="17910944" cy="8848221"/>
          </a:xfrm>
          <a:custGeom>
            <a:avLst/>
            <a:gdLst/>
            <a:ahLst/>
            <a:cxnLst/>
            <a:rect l="l" t="t" r="r" b="b"/>
            <a:pathLst>
              <a:path w="17910944" h="8848221">
                <a:moveTo>
                  <a:pt x="0" y="0"/>
                </a:moveTo>
                <a:lnTo>
                  <a:pt x="17910944" y="0"/>
                </a:lnTo>
                <a:lnTo>
                  <a:pt x="17910944" y="8848221"/>
                </a:lnTo>
                <a:lnTo>
                  <a:pt x="0" y="8848221"/>
                </a:lnTo>
                <a:lnTo>
                  <a:pt x="0" y="0"/>
                </a:lnTo>
                <a:close/>
              </a:path>
            </a:pathLst>
          </a:custGeom>
          <a:blipFill>
            <a:blip r:embed="rId2"/>
            <a:stretch>
              <a:fillRect/>
            </a:stretch>
          </a:blipFill>
        </p:spPr>
      </p:sp>
      <p:sp>
        <p:nvSpPr>
          <p:cNvPr id="3" name="TextBox 3"/>
          <p:cNvSpPr txBox="1"/>
          <p:nvPr/>
        </p:nvSpPr>
        <p:spPr>
          <a:xfrm>
            <a:off x="1028700" y="309273"/>
            <a:ext cx="4512052" cy="719427"/>
          </a:xfrm>
          <a:prstGeom prst="rect">
            <a:avLst/>
          </a:prstGeom>
        </p:spPr>
        <p:txBody>
          <a:bodyPr lIns="0" tIns="0" rIns="0" bIns="0" rtlCol="0" anchor="t">
            <a:spAutoFit/>
          </a:bodyPr>
          <a:lstStyle/>
          <a:p>
            <a:pPr algn="just">
              <a:lnSpc>
                <a:spcPts val="5826"/>
              </a:lnSpc>
            </a:pPr>
            <a:r>
              <a:rPr lang="en-US" sz="4161">
                <a:solidFill>
                  <a:srgbClr val="000000"/>
                </a:solidFill>
                <a:latin typeface="DejaVu Serif"/>
              </a:rPr>
              <a:t>3. Phần giải mã  </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sp>
        <p:nvSpPr>
          <p:cNvPr id="2" name="TextBox 2"/>
          <p:cNvSpPr txBox="1"/>
          <p:nvPr/>
        </p:nvSpPr>
        <p:spPr>
          <a:xfrm>
            <a:off x="650839" y="458614"/>
            <a:ext cx="17253908" cy="10134506"/>
          </a:xfrm>
          <a:prstGeom prst="rect">
            <a:avLst/>
          </a:prstGeom>
        </p:spPr>
        <p:txBody>
          <a:bodyPr lIns="0" tIns="0" rIns="0" bIns="0" rtlCol="0" anchor="t">
            <a:spAutoFit/>
          </a:bodyPr>
          <a:lstStyle/>
          <a:p>
            <a:pPr>
              <a:lnSpc>
                <a:spcPts val="3252"/>
              </a:lnSpc>
              <a:spcBef>
                <a:spcPct val="0"/>
              </a:spcBef>
            </a:pPr>
            <a:r>
              <a:rPr lang="en-US" sz="2710" dirty="0" err="1">
                <a:solidFill>
                  <a:srgbClr val="FFFFFF"/>
                </a:solidFill>
                <a:latin typeface="DejaVu Serif Bold"/>
              </a:rPr>
              <a:t>Ứng</a:t>
            </a:r>
            <a:r>
              <a:rPr lang="en-US" sz="2710" dirty="0">
                <a:solidFill>
                  <a:srgbClr val="FFFFFF"/>
                </a:solidFill>
                <a:latin typeface="DejaVu Serif Bold"/>
              </a:rPr>
              <a:t> </a:t>
            </a:r>
            <a:r>
              <a:rPr lang="en-US" sz="2710" dirty="0" err="1">
                <a:solidFill>
                  <a:srgbClr val="FFFFFF"/>
                </a:solidFill>
                <a:latin typeface="DejaVu Serif Bold"/>
              </a:rPr>
              <a:t>dụng</a:t>
            </a:r>
            <a:r>
              <a:rPr lang="en-US" sz="2710" dirty="0">
                <a:solidFill>
                  <a:srgbClr val="FFFFFF"/>
                </a:solidFill>
                <a:latin typeface="DejaVu Serif Bold"/>
              </a:rPr>
              <a:t> </a:t>
            </a:r>
            <a:r>
              <a:rPr lang="en-US" sz="2710" dirty="0" err="1">
                <a:solidFill>
                  <a:srgbClr val="FFFFFF"/>
                </a:solidFill>
                <a:latin typeface="DejaVu Serif Bold"/>
              </a:rPr>
              <a:t>này</a:t>
            </a:r>
            <a:r>
              <a:rPr lang="en-US" sz="2710" dirty="0">
                <a:solidFill>
                  <a:srgbClr val="FFFFFF"/>
                </a:solidFill>
                <a:latin typeface="DejaVu Serif Bold"/>
              </a:rPr>
              <a:t> </a:t>
            </a:r>
            <a:r>
              <a:rPr lang="en-US" sz="2710" dirty="0" err="1">
                <a:solidFill>
                  <a:srgbClr val="FFFFFF"/>
                </a:solidFill>
                <a:latin typeface="DejaVu Serif Bold"/>
              </a:rPr>
              <a:t>có</a:t>
            </a:r>
            <a:r>
              <a:rPr lang="en-US" sz="2710" dirty="0">
                <a:solidFill>
                  <a:srgbClr val="FFFFFF"/>
                </a:solidFill>
                <a:latin typeface="DejaVu Serif Bold"/>
              </a:rPr>
              <a:t> </a:t>
            </a:r>
            <a:r>
              <a:rPr lang="en-US" sz="2710" dirty="0" err="1">
                <a:solidFill>
                  <a:srgbClr val="FFFFFF"/>
                </a:solidFill>
                <a:latin typeface="DejaVu Serif Bold"/>
              </a:rPr>
              <a:t>các</a:t>
            </a:r>
            <a:r>
              <a:rPr lang="en-US" sz="2710" dirty="0">
                <a:solidFill>
                  <a:srgbClr val="FFFFFF"/>
                </a:solidFill>
                <a:latin typeface="DejaVu Serif Bold"/>
              </a:rPr>
              <a:t> </a:t>
            </a:r>
            <a:r>
              <a:rPr lang="en-US" sz="2710" dirty="0" err="1">
                <a:solidFill>
                  <a:srgbClr val="FFFFFF"/>
                </a:solidFill>
                <a:latin typeface="DejaVu Serif Bold"/>
              </a:rPr>
              <a:t>chức</a:t>
            </a:r>
            <a:r>
              <a:rPr lang="en-US" sz="2710" dirty="0">
                <a:solidFill>
                  <a:srgbClr val="FFFFFF"/>
                </a:solidFill>
                <a:latin typeface="DejaVu Serif Bold"/>
              </a:rPr>
              <a:t> </a:t>
            </a:r>
            <a:r>
              <a:rPr lang="en-US" sz="2710" dirty="0" err="1">
                <a:solidFill>
                  <a:srgbClr val="FFFFFF"/>
                </a:solidFill>
                <a:latin typeface="DejaVu Serif Bold"/>
              </a:rPr>
              <a:t>năng</a:t>
            </a:r>
            <a:r>
              <a:rPr lang="en-US" sz="2710" dirty="0">
                <a:solidFill>
                  <a:srgbClr val="FFFFFF"/>
                </a:solidFill>
                <a:latin typeface="DejaVu Serif Bold"/>
              </a:rPr>
              <a:t> </a:t>
            </a:r>
            <a:r>
              <a:rPr lang="en-US" sz="2710" dirty="0" err="1">
                <a:solidFill>
                  <a:srgbClr val="FFFFFF"/>
                </a:solidFill>
                <a:latin typeface="DejaVu Serif Bold"/>
              </a:rPr>
              <a:t>sau</a:t>
            </a:r>
            <a:r>
              <a:rPr lang="en-US" sz="2710" dirty="0">
                <a:solidFill>
                  <a:srgbClr val="FFFFFF"/>
                </a:solidFill>
                <a:latin typeface="DejaVu Serif Bold"/>
              </a:rPr>
              <a:t>:</a:t>
            </a:r>
          </a:p>
          <a:p>
            <a:pPr>
              <a:lnSpc>
                <a:spcPts val="3252"/>
              </a:lnSpc>
              <a:spcBef>
                <a:spcPct val="0"/>
              </a:spcBef>
            </a:pPr>
            <a:endParaRPr lang="en-US" sz="2710" dirty="0">
              <a:solidFill>
                <a:srgbClr val="FFFFFF"/>
              </a:solidFill>
              <a:latin typeface="DejaVu Serif Bold"/>
            </a:endParaRPr>
          </a:p>
          <a:p>
            <a:pPr>
              <a:lnSpc>
                <a:spcPts val="3252"/>
              </a:lnSpc>
              <a:spcBef>
                <a:spcPct val="0"/>
              </a:spcBef>
            </a:pPr>
            <a:r>
              <a:rPr lang="en-US" sz="2710" dirty="0">
                <a:solidFill>
                  <a:srgbClr val="FFFFFF"/>
                </a:solidFill>
                <a:latin typeface="DejaVu Serif Bold"/>
              </a:rPr>
              <a:t>1. </a:t>
            </a:r>
            <a:r>
              <a:rPr lang="en-US" sz="2710" dirty="0" err="1">
                <a:solidFill>
                  <a:srgbClr val="FFFFFF"/>
                </a:solidFill>
                <a:latin typeface="DejaVu Serif Bold"/>
              </a:rPr>
              <a:t>Lưu</a:t>
            </a:r>
            <a:r>
              <a:rPr lang="en-US" sz="2710" dirty="0">
                <a:solidFill>
                  <a:srgbClr val="FFFFFF"/>
                </a:solidFill>
                <a:latin typeface="DejaVu Serif Bold"/>
              </a:rPr>
              <a:t> </a:t>
            </a:r>
            <a:r>
              <a:rPr lang="en-US" sz="2710" dirty="0" err="1">
                <a:solidFill>
                  <a:srgbClr val="FFFFFF"/>
                </a:solidFill>
                <a:latin typeface="DejaVu Serif Bold"/>
              </a:rPr>
              <a:t>đường</a:t>
            </a:r>
            <a:r>
              <a:rPr lang="en-US" sz="2710" dirty="0">
                <a:solidFill>
                  <a:srgbClr val="FFFFFF"/>
                </a:solidFill>
                <a:latin typeface="DejaVu Serif Bold"/>
              </a:rPr>
              <a:t> </a:t>
            </a:r>
            <a:r>
              <a:rPr lang="en-US" sz="2710" dirty="0" err="1">
                <a:solidFill>
                  <a:srgbClr val="FFFFFF"/>
                </a:solidFill>
                <a:latin typeface="DejaVu Serif Bold"/>
              </a:rPr>
              <a:t>dẫn</a:t>
            </a:r>
            <a:r>
              <a:rPr lang="en-US" sz="2710" dirty="0">
                <a:solidFill>
                  <a:srgbClr val="FFFFFF"/>
                </a:solidFill>
                <a:latin typeface="DejaVu Serif Bold"/>
              </a:rPr>
              <a:t> </a:t>
            </a:r>
            <a:r>
              <a:rPr lang="en-US" sz="2710" dirty="0" err="1">
                <a:solidFill>
                  <a:srgbClr val="FFFFFF"/>
                </a:solidFill>
                <a:latin typeface="DejaVu Serif Bold"/>
              </a:rPr>
              <a:t>của</a:t>
            </a:r>
            <a:r>
              <a:rPr lang="en-US" sz="2710" dirty="0">
                <a:solidFill>
                  <a:srgbClr val="FFFFFF"/>
                </a:solidFill>
                <a:latin typeface="DejaVu Serif Bold"/>
              </a:rPr>
              <a:t> </a:t>
            </a:r>
            <a:r>
              <a:rPr lang="en-US" sz="2710" dirty="0" err="1">
                <a:solidFill>
                  <a:srgbClr val="FFFFFF"/>
                </a:solidFill>
                <a:latin typeface="DejaVu Serif Bold"/>
              </a:rPr>
              <a:t>tệp</a:t>
            </a:r>
            <a:r>
              <a:rPr lang="en-US" sz="2710" dirty="0">
                <a:solidFill>
                  <a:srgbClr val="FFFFFF"/>
                </a:solidFill>
                <a:latin typeface="DejaVu Serif Bold"/>
              </a:rPr>
              <a:t> tin </a:t>
            </a:r>
            <a:r>
              <a:rPr lang="en-US" sz="2710" dirty="0" err="1">
                <a:solidFill>
                  <a:srgbClr val="FFFFFF"/>
                </a:solidFill>
                <a:latin typeface="DejaVu Serif Bold"/>
              </a:rPr>
              <a:t>vào</a:t>
            </a:r>
            <a:r>
              <a:rPr lang="en-US" sz="2710" dirty="0">
                <a:solidFill>
                  <a:srgbClr val="FFFFFF"/>
                </a:solidFill>
                <a:latin typeface="DejaVu Serif Bold"/>
              </a:rPr>
              <a:t> </a:t>
            </a:r>
            <a:r>
              <a:rPr lang="en-US" sz="2710" dirty="0" err="1">
                <a:solidFill>
                  <a:srgbClr val="FFFFFF"/>
                </a:solidFill>
                <a:latin typeface="DejaVu Serif Bold"/>
              </a:rPr>
              <a:t>cơ</a:t>
            </a:r>
            <a:r>
              <a:rPr lang="en-US" sz="2710" dirty="0">
                <a:solidFill>
                  <a:srgbClr val="FFFFFF"/>
                </a:solidFill>
                <a:latin typeface="DejaVu Serif Bold"/>
              </a:rPr>
              <a:t> </a:t>
            </a:r>
            <a:r>
              <a:rPr lang="en-US" sz="2710" dirty="0" err="1">
                <a:solidFill>
                  <a:srgbClr val="FFFFFF"/>
                </a:solidFill>
                <a:latin typeface="DejaVu Serif Bold"/>
              </a:rPr>
              <a:t>sở</a:t>
            </a:r>
            <a:r>
              <a:rPr lang="en-US" sz="2710" dirty="0">
                <a:solidFill>
                  <a:srgbClr val="FFFFFF"/>
                </a:solidFill>
                <a:latin typeface="DejaVu Serif Bold"/>
              </a:rPr>
              <a:t> </a:t>
            </a:r>
            <a:r>
              <a:rPr lang="en-US" sz="2710" dirty="0" err="1">
                <a:solidFill>
                  <a:srgbClr val="FFFFFF"/>
                </a:solidFill>
                <a:latin typeface="DejaVu Serif Bold"/>
              </a:rPr>
              <a:t>dữ</a:t>
            </a:r>
            <a:r>
              <a:rPr lang="en-US" sz="2710" dirty="0">
                <a:solidFill>
                  <a:srgbClr val="FFFFFF"/>
                </a:solidFill>
                <a:latin typeface="DejaVu Serif Bold"/>
              </a:rPr>
              <a:t> </a:t>
            </a:r>
            <a:r>
              <a:rPr lang="en-US" sz="2710" dirty="0" err="1">
                <a:solidFill>
                  <a:srgbClr val="FFFFFF"/>
                </a:solidFill>
                <a:latin typeface="DejaVu Serif Bold"/>
              </a:rPr>
              <a:t>liệu</a:t>
            </a:r>
            <a:r>
              <a:rPr lang="en-US" sz="2710" dirty="0">
                <a:solidFill>
                  <a:srgbClr val="FFFFFF"/>
                </a:solidFill>
                <a:latin typeface="DejaVu Serif Bold"/>
              </a:rPr>
              <a:t>:</a:t>
            </a:r>
          </a:p>
          <a:p>
            <a:pPr>
              <a:lnSpc>
                <a:spcPts val="3252"/>
              </a:lnSpc>
              <a:spcBef>
                <a:spcPct val="0"/>
              </a:spcBef>
            </a:pPr>
            <a:r>
              <a:rPr lang="en-US" sz="2710" dirty="0">
                <a:solidFill>
                  <a:srgbClr val="FFFFFF"/>
                </a:solidFill>
                <a:latin typeface="DejaVu Serif Bold"/>
              </a:rPr>
              <a:t>   - </a:t>
            </a:r>
            <a:r>
              <a:rPr lang="en-US" sz="2710" dirty="0" err="1">
                <a:solidFill>
                  <a:srgbClr val="FFFFFF"/>
                </a:solidFill>
                <a:latin typeface="DejaVu Serif Bold"/>
              </a:rPr>
              <a:t>Khi</a:t>
            </a:r>
            <a:r>
              <a:rPr lang="en-US" sz="2710" dirty="0">
                <a:solidFill>
                  <a:srgbClr val="FFFFFF"/>
                </a:solidFill>
                <a:latin typeface="DejaVu Serif Bold"/>
              </a:rPr>
              <a:t> </a:t>
            </a:r>
            <a:r>
              <a:rPr lang="en-US" sz="2710" dirty="0" err="1">
                <a:solidFill>
                  <a:srgbClr val="FFFFFF"/>
                </a:solidFill>
                <a:latin typeface="DejaVu Serif Bold"/>
              </a:rPr>
              <a:t>người</a:t>
            </a:r>
            <a:r>
              <a:rPr lang="en-US" sz="2710" dirty="0">
                <a:solidFill>
                  <a:srgbClr val="FFFFFF"/>
                </a:solidFill>
                <a:latin typeface="DejaVu Serif Bold"/>
              </a:rPr>
              <a:t> </a:t>
            </a:r>
            <a:r>
              <a:rPr lang="en-US" sz="2710" dirty="0" err="1">
                <a:solidFill>
                  <a:srgbClr val="FFFFFF"/>
                </a:solidFill>
                <a:latin typeface="DejaVu Serif Bold"/>
              </a:rPr>
              <a:t>dùng</a:t>
            </a:r>
            <a:r>
              <a:rPr lang="en-US" sz="2710" dirty="0">
                <a:solidFill>
                  <a:srgbClr val="FFFFFF"/>
                </a:solidFill>
                <a:latin typeface="DejaVu Serif Bold"/>
              </a:rPr>
              <a:t> </a:t>
            </a:r>
            <a:r>
              <a:rPr lang="en-US" sz="2710" dirty="0" err="1">
                <a:solidFill>
                  <a:srgbClr val="FFFFFF"/>
                </a:solidFill>
                <a:latin typeface="DejaVu Serif Bold"/>
              </a:rPr>
              <a:t>chọn</a:t>
            </a:r>
            <a:r>
              <a:rPr lang="en-US" sz="2710" dirty="0">
                <a:solidFill>
                  <a:srgbClr val="FFFFFF"/>
                </a:solidFill>
                <a:latin typeface="DejaVu Serif Bold"/>
              </a:rPr>
              <a:t> </a:t>
            </a:r>
            <a:r>
              <a:rPr lang="en-US" sz="2710" dirty="0" err="1">
                <a:solidFill>
                  <a:srgbClr val="FFFFFF"/>
                </a:solidFill>
                <a:latin typeface="DejaVu Serif Bold"/>
              </a:rPr>
              <a:t>một</a:t>
            </a:r>
            <a:r>
              <a:rPr lang="en-US" sz="2710" dirty="0">
                <a:solidFill>
                  <a:srgbClr val="FFFFFF"/>
                </a:solidFill>
                <a:latin typeface="DejaVu Serif Bold"/>
              </a:rPr>
              <a:t> </a:t>
            </a:r>
            <a:r>
              <a:rPr lang="en-US" sz="2710" dirty="0" err="1">
                <a:solidFill>
                  <a:srgbClr val="FFFFFF"/>
                </a:solidFill>
                <a:latin typeface="DejaVu Serif Bold"/>
              </a:rPr>
              <a:t>tệp</a:t>
            </a:r>
            <a:r>
              <a:rPr lang="en-US" sz="2710" dirty="0">
                <a:solidFill>
                  <a:srgbClr val="FFFFFF"/>
                </a:solidFill>
                <a:latin typeface="DejaVu Serif Bold"/>
              </a:rPr>
              <a:t> tin </a:t>
            </a:r>
            <a:r>
              <a:rPr lang="en-US" sz="2710" dirty="0" err="1">
                <a:solidFill>
                  <a:srgbClr val="FFFFFF"/>
                </a:solidFill>
                <a:latin typeface="DejaVu Serif Bold"/>
              </a:rPr>
              <a:t>và</a:t>
            </a:r>
            <a:r>
              <a:rPr lang="en-US" sz="2710" dirty="0">
                <a:solidFill>
                  <a:srgbClr val="FFFFFF"/>
                </a:solidFill>
                <a:latin typeface="DejaVu Serif Bold"/>
              </a:rPr>
              <a:t> </a:t>
            </a:r>
            <a:r>
              <a:rPr lang="en-US" sz="2710" dirty="0" err="1">
                <a:solidFill>
                  <a:srgbClr val="FFFFFF"/>
                </a:solidFill>
                <a:latin typeface="DejaVu Serif Bold"/>
              </a:rPr>
              <a:t>nhấp</a:t>
            </a:r>
            <a:r>
              <a:rPr lang="en-US" sz="2710" dirty="0">
                <a:solidFill>
                  <a:srgbClr val="FFFFFF"/>
                </a:solidFill>
                <a:latin typeface="DejaVu Serif Bold"/>
              </a:rPr>
              <a:t> </a:t>
            </a:r>
            <a:r>
              <a:rPr lang="en-US" sz="2710" dirty="0" err="1">
                <a:solidFill>
                  <a:srgbClr val="FFFFFF"/>
                </a:solidFill>
                <a:latin typeface="DejaVu Serif Bold"/>
              </a:rPr>
              <a:t>vào</a:t>
            </a:r>
            <a:r>
              <a:rPr lang="en-US" sz="2710" dirty="0">
                <a:solidFill>
                  <a:srgbClr val="FFFFFF"/>
                </a:solidFill>
                <a:latin typeface="DejaVu Serif Bold"/>
              </a:rPr>
              <a:t> </a:t>
            </a:r>
            <a:r>
              <a:rPr lang="en-US" sz="2710" dirty="0" err="1">
                <a:solidFill>
                  <a:srgbClr val="FFFFFF"/>
                </a:solidFill>
                <a:latin typeface="DejaVu Serif Bold"/>
              </a:rPr>
              <a:t>nút</a:t>
            </a:r>
            <a:r>
              <a:rPr lang="en-US" sz="2710" dirty="0">
                <a:solidFill>
                  <a:srgbClr val="FFFFFF"/>
                </a:solidFill>
                <a:latin typeface="DejaVu Serif Bold"/>
              </a:rPr>
              <a:t> "</a:t>
            </a:r>
            <a:r>
              <a:rPr lang="en-US" sz="2710" dirty="0" err="1">
                <a:solidFill>
                  <a:srgbClr val="FFFFFF"/>
                </a:solidFill>
                <a:latin typeface="DejaVu Serif Bold"/>
              </a:rPr>
              <a:t>Lưu</a:t>
            </a:r>
            <a:r>
              <a:rPr lang="en-US" sz="2710" dirty="0">
                <a:solidFill>
                  <a:srgbClr val="FFFFFF"/>
                </a:solidFill>
                <a:latin typeface="DejaVu Serif Bold"/>
              </a:rPr>
              <a:t>", </a:t>
            </a:r>
            <a:r>
              <a:rPr lang="en-US" sz="2710" dirty="0" err="1">
                <a:solidFill>
                  <a:srgbClr val="FFFFFF"/>
                </a:solidFill>
                <a:latin typeface="DejaVu Serif Bold"/>
              </a:rPr>
              <a:t>đường</a:t>
            </a:r>
            <a:r>
              <a:rPr lang="en-US" sz="2710" dirty="0">
                <a:solidFill>
                  <a:srgbClr val="FFFFFF"/>
                </a:solidFill>
                <a:latin typeface="DejaVu Serif Bold"/>
              </a:rPr>
              <a:t> </a:t>
            </a:r>
            <a:r>
              <a:rPr lang="en-US" sz="2710" dirty="0" err="1">
                <a:solidFill>
                  <a:srgbClr val="FFFFFF"/>
                </a:solidFill>
                <a:latin typeface="DejaVu Serif Bold"/>
              </a:rPr>
              <a:t>dẫn</a:t>
            </a:r>
            <a:r>
              <a:rPr lang="en-US" sz="2710" dirty="0">
                <a:solidFill>
                  <a:srgbClr val="FFFFFF"/>
                </a:solidFill>
                <a:latin typeface="DejaVu Serif Bold"/>
              </a:rPr>
              <a:t> </a:t>
            </a:r>
            <a:r>
              <a:rPr lang="en-US" sz="2710" dirty="0" err="1">
                <a:solidFill>
                  <a:srgbClr val="FFFFFF"/>
                </a:solidFill>
                <a:latin typeface="DejaVu Serif Bold"/>
              </a:rPr>
              <a:t>tệp</a:t>
            </a:r>
            <a:r>
              <a:rPr lang="en-US" sz="2710" dirty="0">
                <a:solidFill>
                  <a:srgbClr val="FFFFFF"/>
                </a:solidFill>
                <a:latin typeface="DejaVu Serif Bold"/>
              </a:rPr>
              <a:t> tin </a:t>
            </a:r>
            <a:r>
              <a:rPr lang="en-US" sz="2710" dirty="0" err="1">
                <a:solidFill>
                  <a:srgbClr val="FFFFFF"/>
                </a:solidFill>
                <a:latin typeface="DejaVu Serif Bold"/>
              </a:rPr>
              <a:t>được</a:t>
            </a:r>
            <a:r>
              <a:rPr lang="en-US" sz="2710" dirty="0">
                <a:solidFill>
                  <a:srgbClr val="FFFFFF"/>
                </a:solidFill>
                <a:latin typeface="DejaVu Serif Bold"/>
              </a:rPr>
              <a:t> </a:t>
            </a:r>
            <a:r>
              <a:rPr lang="en-US" sz="2710" dirty="0" err="1">
                <a:solidFill>
                  <a:srgbClr val="FFFFFF"/>
                </a:solidFill>
                <a:latin typeface="DejaVu Serif Bold"/>
              </a:rPr>
              <a:t>lưu</a:t>
            </a:r>
            <a:r>
              <a:rPr lang="en-US" sz="2710" dirty="0">
                <a:solidFill>
                  <a:srgbClr val="FFFFFF"/>
                </a:solidFill>
                <a:latin typeface="DejaVu Serif Bold"/>
              </a:rPr>
              <a:t> </a:t>
            </a:r>
            <a:r>
              <a:rPr lang="en-US" sz="2710" dirty="0" err="1">
                <a:solidFill>
                  <a:srgbClr val="FFFFFF"/>
                </a:solidFill>
                <a:latin typeface="DejaVu Serif Bold"/>
              </a:rPr>
              <a:t>vào</a:t>
            </a:r>
            <a:r>
              <a:rPr lang="en-US" sz="2710" dirty="0">
                <a:solidFill>
                  <a:srgbClr val="FFFFFF"/>
                </a:solidFill>
                <a:latin typeface="DejaVu Serif Bold"/>
              </a:rPr>
              <a:t> </a:t>
            </a:r>
            <a:r>
              <a:rPr lang="en-US" sz="2710" dirty="0" err="1">
                <a:solidFill>
                  <a:srgbClr val="FFFFFF"/>
                </a:solidFill>
                <a:latin typeface="DejaVu Serif Bold"/>
              </a:rPr>
              <a:t>cơ</a:t>
            </a:r>
            <a:r>
              <a:rPr lang="en-US" sz="2710" dirty="0">
                <a:solidFill>
                  <a:srgbClr val="FFFFFF"/>
                </a:solidFill>
                <a:latin typeface="DejaVu Serif Bold"/>
              </a:rPr>
              <a:t> </a:t>
            </a:r>
            <a:r>
              <a:rPr lang="en-US" sz="2710" dirty="0" err="1">
                <a:solidFill>
                  <a:srgbClr val="FFFFFF"/>
                </a:solidFill>
                <a:latin typeface="DejaVu Serif Bold"/>
              </a:rPr>
              <a:t>sở</a:t>
            </a:r>
            <a:r>
              <a:rPr lang="en-US" sz="2710" dirty="0">
                <a:solidFill>
                  <a:srgbClr val="FFFFFF"/>
                </a:solidFill>
                <a:latin typeface="DejaVu Serif Bold"/>
              </a:rPr>
              <a:t> </a:t>
            </a:r>
            <a:r>
              <a:rPr lang="en-US" sz="2710" dirty="0" err="1">
                <a:solidFill>
                  <a:srgbClr val="FFFFFF"/>
                </a:solidFill>
                <a:latin typeface="DejaVu Serif Bold"/>
              </a:rPr>
              <a:t>dữ</a:t>
            </a:r>
            <a:r>
              <a:rPr lang="en-US" sz="2710" dirty="0">
                <a:solidFill>
                  <a:srgbClr val="FFFFFF"/>
                </a:solidFill>
                <a:latin typeface="DejaVu Serif Bold"/>
              </a:rPr>
              <a:t> </a:t>
            </a:r>
            <a:r>
              <a:rPr lang="en-US" sz="2710" dirty="0" err="1">
                <a:solidFill>
                  <a:srgbClr val="FFFFFF"/>
                </a:solidFill>
                <a:latin typeface="DejaVu Serif Bold"/>
              </a:rPr>
              <a:t>liệu</a:t>
            </a:r>
            <a:r>
              <a:rPr lang="en-US" sz="2710" dirty="0">
                <a:solidFill>
                  <a:srgbClr val="FFFFFF"/>
                </a:solidFill>
                <a:latin typeface="DejaVu Serif Bold"/>
              </a:rPr>
              <a:t>. </a:t>
            </a:r>
            <a:r>
              <a:rPr lang="en-US" sz="2710" dirty="0" err="1">
                <a:solidFill>
                  <a:srgbClr val="FFFFFF"/>
                </a:solidFill>
                <a:latin typeface="DejaVu Serif Bold"/>
              </a:rPr>
              <a:t>Đường</a:t>
            </a:r>
            <a:r>
              <a:rPr lang="en-US" sz="2710" dirty="0">
                <a:solidFill>
                  <a:srgbClr val="FFFFFF"/>
                </a:solidFill>
                <a:latin typeface="DejaVu Serif Bold"/>
              </a:rPr>
              <a:t> </a:t>
            </a:r>
            <a:r>
              <a:rPr lang="en-US" sz="2710" dirty="0" err="1">
                <a:solidFill>
                  <a:srgbClr val="FFFFFF"/>
                </a:solidFill>
                <a:latin typeface="DejaVu Serif Bold"/>
              </a:rPr>
              <a:t>dẫn</a:t>
            </a:r>
            <a:r>
              <a:rPr lang="en-US" sz="2710" dirty="0">
                <a:solidFill>
                  <a:srgbClr val="FFFFFF"/>
                </a:solidFill>
                <a:latin typeface="DejaVu Serif Bold"/>
              </a:rPr>
              <a:t> </a:t>
            </a:r>
            <a:r>
              <a:rPr lang="en-US" sz="2710" dirty="0" err="1">
                <a:solidFill>
                  <a:srgbClr val="FFFFFF"/>
                </a:solidFill>
                <a:latin typeface="DejaVu Serif Bold"/>
              </a:rPr>
              <a:t>tệp</a:t>
            </a:r>
            <a:r>
              <a:rPr lang="en-US" sz="2710" dirty="0">
                <a:solidFill>
                  <a:srgbClr val="FFFFFF"/>
                </a:solidFill>
                <a:latin typeface="DejaVu Serif Bold"/>
              </a:rPr>
              <a:t> tin </a:t>
            </a:r>
            <a:r>
              <a:rPr lang="en-US" sz="2710" dirty="0" err="1">
                <a:solidFill>
                  <a:srgbClr val="FFFFFF"/>
                </a:solidFill>
                <a:latin typeface="DejaVu Serif Bold"/>
              </a:rPr>
              <a:t>được</a:t>
            </a:r>
            <a:r>
              <a:rPr lang="en-US" sz="2710" dirty="0">
                <a:solidFill>
                  <a:srgbClr val="FFFFFF"/>
                </a:solidFill>
                <a:latin typeface="DejaVu Serif Bold"/>
              </a:rPr>
              <a:t> </a:t>
            </a:r>
            <a:r>
              <a:rPr lang="en-US" sz="2710" dirty="0" err="1">
                <a:solidFill>
                  <a:srgbClr val="FFFFFF"/>
                </a:solidFill>
                <a:latin typeface="DejaVu Serif Bold"/>
              </a:rPr>
              <a:t>lưu</a:t>
            </a:r>
            <a:r>
              <a:rPr lang="en-US" sz="2710" dirty="0">
                <a:solidFill>
                  <a:srgbClr val="FFFFFF"/>
                </a:solidFill>
                <a:latin typeface="DejaVu Serif Bold"/>
              </a:rPr>
              <a:t> </a:t>
            </a:r>
            <a:r>
              <a:rPr lang="en-US" sz="2710" dirty="0" err="1">
                <a:solidFill>
                  <a:srgbClr val="FFFFFF"/>
                </a:solidFill>
                <a:latin typeface="DejaVu Serif Bold"/>
              </a:rPr>
              <a:t>trong</a:t>
            </a:r>
            <a:r>
              <a:rPr lang="en-US" sz="2710" dirty="0">
                <a:solidFill>
                  <a:srgbClr val="FFFFFF"/>
                </a:solidFill>
                <a:latin typeface="DejaVu Serif Bold"/>
              </a:rPr>
              <a:t> </a:t>
            </a:r>
            <a:r>
              <a:rPr lang="en-US" sz="2710" dirty="0" err="1">
                <a:solidFill>
                  <a:srgbClr val="FFFFFF"/>
                </a:solidFill>
                <a:latin typeface="DejaVu Serif Bold"/>
              </a:rPr>
              <a:t>bảng</a:t>
            </a:r>
            <a:r>
              <a:rPr lang="en-US" sz="2710" dirty="0">
                <a:solidFill>
                  <a:srgbClr val="FFFFFF"/>
                </a:solidFill>
                <a:latin typeface="DejaVu Serif Bold"/>
              </a:rPr>
              <a:t> "Files" </a:t>
            </a:r>
            <a:r>
              <a:rPr lang="en-US" sz="2710" dirty="0" err="1">
                <a:solidFill>
                  <a:srgbClr val="FFFFFF"/>
                </a:solidFill>
                <a:latin typeface="DejaVu Serif Bold"/>
              </a:rPr>
              <a:t>trong</a:t>
            </a:r>
            <a:r>
              <a:rPr lang="en-US" sz="2710" dirty="0">
                <a:solidFill>
                  <a:srgbClr val="FFFFFF"/>
                </a:solidFill>
                <a:latin typeface="DejaVu Serif Bold"/>
              </a:rPr>
              <a:t> </a:t>
            </a:r>
            <a:r>
              <a:rPr lang="en-US" sz="2710" dirty="0" err="1">
                <a:solidFill>
                  <a:srgbClr val="FFFFFF"/>
                </a:solidFill>
                <a:latin typeface="DejaVu Serif Bold"/>
              </a:rPr>
              <a:t>cơ</a:t>
            </a:r>
            <a:r>
              <a:rPr lang="en-US" sz="2710" dirty="0">
                <a:solidFill>
                  <a:srgbClr val="FFFFFF"/>
                </a:solidFill>
                <a:latin typeface="DejaVu Serif Bold"/>
              </a:rPr>
              <a:t> </a:t>
            </a:r>
            <a:r>
              <a:rPr lang="en-US" sz="2710" dirty="0" err="1">
                <a:solidFill>
                  <a:srgbClr val="FFFFFF"/>
                </a:solidFill>
                <a:latin typeface="DejaVu Serif Bold"/>
              </a:rPr>
              <a:t>sở</a:t>
            </a:r>
            <a:r>
              <a:rPr lang="en-US" sz="2710" dirty="0">
                <a:solidFill>
                  <a:srgbClr val="FFFFFF"/>
                </a:solidFill>
                <a:latin typeface="DejaVu Serif Bold"/>
              </a:rPr>
              <a:t> </a:t>
            </a:r>
            <a:r>
              <a:rPr lang="en-US" sz="2710" dirty="0" err="1">
                <a:solidFill>
                  <a:srgbClr val="FFFFFF"/>
                </a:solidFill>
                <a:latin typeface="DejaVu Serif Bold"/>
              </a:rPr>
              <a:t>dữ</a:t>
            </a:r>
            <a:r>
              <a:rPr lang="en-US" sz="2710" dirty="0">
                <a:solidFill>
                  <a:srgbClr val="FFFFFF"/>
                </a:solidFill>
                <a:latin typeface="DejaVu Serif Bold"/>
              </a:rPr>
              <a:t> </a:t>
            </a:r>
            <a:r>
              <a:rPr lang="en-US" sz="2710" dirty="0" err="1">
                <a:solidFill>
                  <a:srgbClr val="FFFFFF"/>
                </a:solidFill>
                <a:latin typeface="DejaVu Serif Bold"/>
              </a:rPr>
              <a:t>liệu</a:t>
            </a:r>
            <a:r>
              <a:rPr lang="en-US" sz="2710" dirty="0">
                <a:solidFill>
                  <a:srgbClr val="FFFFFF"/>
                </a:solidFill>
                <a:latin typeface="DejaVu Serif Bold"/>
              </a:rPr>
              <a:t>.</a:t>
            </a:r>
          </a:p>
          <a:p>
            <a:pPr>
              <a:lnSpc>
                <a:spcPts val="3252"/>
              </a:lnSpc>
              <a:spcBef>
                <a:spcPct val="0"/>
              </a:spcBef>
            </a:pPr>
            <a:r>
              <a:rPr lang="en-US" sz="2710" dirty="0">
                <a:solidFill>
                  <a:srgbClr val="FFFFFF"/>
                </a:solidFill>
                <a:latin typeface="DejaVu Serif Bold"/>
              </a:rPr>
              <a:t>   - </a:t>
            </a:r>
            <a:r>
              <a:rPr lang="en-US" sz="2710" dirty="0" err="1">
                <a:solidFill>
                  <a:srgbClr val="FFFFFF"/>
                </a:solidFill>
                <a:latin typeface="DejaVu Serif Bold"/>
              </a:rPr>
              <a:t>Khi</a:t>
            </a:r>
            <a:r>
              <a:rPr lang="en-US" sz="2710" dirty="0">
                <a:solidFill>
                  <a:srgbClr val="FFFFFF"/>
                </a:solidFill>
                <a:latin typeface="DejaVu Serif Bold"/>
              </a:rPr>
              <a:t> </a:t>
            </a:r>
            <a:r>
              <a:rPr lang="en-US" sz="2710" dirty="0" err="1">
                <a:solidFill>
                  <a:srgbClr val="FFFFFF"/>
                </a:solidFill>
                <a:latin typeface="DejaVu Serif Bold"/>
              </a:rPr>
              <a:t>thao</a:t>
            </a:r>
            <a:r>
              <a:rPr lang="en-US" sz="2710" dirty="0">
                <a:solidFill>
                  <a:srgbClr val="FFFFFF"/>
                </a:solidFill>
                <a:latin typeface="DejaVu Serif Bold"/>
              </a:rPr>
              <a:t> </a:t>
            </a:r>
            <a:r>
              <a:rPr lang="en-US" sz="2710" dirty="0" err="1">
                <a:solidFill>
                  <a:srgbClr val="FFFFFF"/>
                </a:solidFill>
                <a:latin typeface="DejaVu Serif Bold"/>
              </a:rPr>
              <a:t>tác</a:t>
            </a:r>
            <a:r>
              <a:rPr lang="en-US" sz="2710" dirty="0">
                <a:solidFill>
                  <a:srgbClr val="FFFFFF"/>
                </a:solidFill>
                <a:latin typeface="DejaVu Serif Bold"/>
              </a:rPr>
              <a:t> </a:t>
            </a:r>
            <a:r>
              <a:rPr lang="en-US" sz="2710" dirty="0" err="1">
                <a:solidFill>
                  <a:srgbClr val="FFFFFF"/>
                </a:solidFill>
                <a:latin typeface="DejaVu Serif Bold"/>
              </a:rPr>
              <a:t>thành</a:t>
            </a:r>
            <a:r>
              <a:rPr lang="en-US" sz="2710" dirty="0">
                <a:solidFill>
                  <a:srgbClr val="FFFFFF"/>
                </a:solidFill>
                <a:latin typeface="DejaVu Serif Bold"/>
              </a:rPr>
              <a:t> </a:t>
            </a:r>
            <a:r>
              <a:rPr lang="en-US" sz="2710" dirty="0" err="1">
                <a:solidFill>
                  <a:srgbClr val="FFFFFF"/>
                </a:solidFill>
                <a:latin typeface="DejaVu Serif Bold"/>
              </a:rPr>
              <a:t>công</a:t>
            </a:r>
            <a:r>
              <a:rPr lang="en-US" sz="2710" dirty="0">
                <a:solidFill>
                  <a:srgbClr val="FFFFFF"/>
                </a:solidFill>
                <a:latin typeface="DejaVu Serif Bold"/>
              </a:rPr>
              <a:t>, </a:t>
            </a:r>
            <a:r>
              <a:rPr lang="en-US" sz="2710" dirty="0" err="1">
                <a:solidFill>
                  <a:srgbClr val="FFFFFF"/>
                </a:solidFill>
                <a:latin typeface="DejaVu Serif Bold"/>
              </a:rPr>
              <a:t>ứng</a:t>
            </a:r>
            <a:r>
              <a:rPr lang="en-US" sz="2710" dirty="0">
                <a:solidFill>
                  <a:srgbClr val="FFFFFF"/>
                </a:solidFill>
                <a:latin typeface="DejaVu Serif Bold"/>
              </a:rPr>
              <a:t> </a:t>
            </a:r>
            <a:r>
              <a:rPr lang="en-US" sz="2710" dirty="0" err="1">
                <a:solidFill>
                  <a:srgbClr val="FFFFFF"/>
                </a:solidFill>
                <a:latin typeface="DejaVu Serif Bold"/>
              </a:rPr>
              <a:t>dụng</a:t>
            </a:r>
            <a:r>
              <a:rPr lang="en-US" sz="2710" dirty="0">
                <a:solidFill>
                  <a:srgbClr val="FFFFFF"/>
                </a:solidFill>
                <a:latin typeface="DejaVu Serif Bold"/>
              </a:rPr>
              <a:t> </a:t>
            </a:r>
            <a:r>
              <a:rPr lang="en-US" sz="2710" dirty="0" err="1">
                <a:solidFill>
                  <a:srgbClr val="FFFFFF"/>
                </a:solidFill>
                <a:latin typeface="DejaVu Serif Bold"/>
              </a:rPr>
              <a:t>hiển</a:t>
            </a:r>
            <a:r>
              <a:rPr lang="en-US" sz="2710" dirty="0">
                <a:solidFill>
                  <a:srgbClr val="FFFFFF"/>
                </a:solidFill>
                <a:latin typeface="DejaVu Serif Bold"/>
              </a:rPr>
              <a:t> </a:t>
            </a:r>
            <a:r>
              <a:rPr lang="en-US" sz="2710" dirty="0" err="1">
                <a:solidFill>
                  <a:srgbClr val="FFFFFF"/>
                </a:solidFill>
                <a:latin typeface="DejaVu Serif Bold"/>
              </a:rPr>
              <a:t>thị</a:t>
            </a:r>
            <a:r>
              <a:rPr lang="en-US" sz="2710" dirty="0">
                <a:solidFill>
                  <a:srgbClr val="FFFFFF"/>
                </a:solidFill>
                <a:latin typeface="DejaVu Serif Bold"/>
              </a:rPr>
              <a:t> </a:t>
            </a:r>
            <a:r>
              <a:rPr lang="en-US" sz="2710" dirty="0" err="1">
                <a:solidFill>
                  <a:srgbClr val="FFFFFF"/>
                </a:solidFill>
                <a:latin typeface="DejaVu Serif Bold"/>
              </a:rPr>
              <a:t>thông</a:t>
            </a:r>
            <a:r>
              <a:rPr lang="en-US" sz="2710" dirty="0">
                <a:solidFill>
                  <a:srgbClr val="FFFFFF"/>
                </a:solidFill>
                <a:latin typeface="DejaVu Serif Bold"/>
              </a:rPr>
              <a:t> </a:t>
            </a:r>
            <a:r>
              <a:rPr lang="en-US" sz="2710" dirty="0" err="1">
                <a:solidFill>
                  <a:srgbClr val="FFFFFF"/>
                </a:solidFill>
                <a:latin typeface="DejaVu Serif Bold"/>
              </a:rPr>
              <a:t>báo</a:t>
            </a:r>
            <a:r>
              <a:rPr lang="en-US" sz="2710" dirty="0">
                <a:solidFill>
                  <a:srgbClr val="FFFFFF"/>
                </a:solidFill>
                <a:latin typeface="DejaVu Serif Bold"/>
              </a:rPr>
              <a:t> "</a:t>
            </a:r>
            <a:r>
              <a:rPr lang="en-US" sz="2710" dirty="0" err="1">
                <a:solidFill>
                  <a:srgbClr val="FFFFFF"/>
                </a:solidFill>
                <a:latin typeface="DejaVu Serif Bold"/>
              </a:rPr>
              <a:t>Đường</a:t>
            </a:r>
            <a:r>
              <a:rPr lang="en-US" sz="2710" dirty="0">
                <a:solidFill>
                  <a:srgbClr val="FFFFFF"/>
                </a:solidFill>
                <a:latin typeface="DejaVu Serif Bold"/>
              </a:rPr>
              <a:t> </a:t>
            </a:r>
            <a:r>
              <a:rPr lang="en-US" sz="2710" dirty="0" err="1">
                <a:solidFill>
                  <a:srgbClr val="FFFFFF"/>
                </a:solidFill>
                <a:latin typeface="DejaVu Serif Bold"/>
              </a:rPr>
              <a:t>dẫn</a:t>
            </a:r>
            <a:r>
              <a:rPr lang="en-US" sz="2710" dirty="0">
                <a:solidFill>
                  <a:srgbClr val="FFFFFF"/>
                </a:solidFill>
                <a:latin typeface="DejaVu Serif Bold"/>
              </a:rPr>
              <a:t> </a:t>
            </a:r>
            <a:r>
              <a:rPr lang="en-US" sz="2710" dirty="0" err="1">
                <a:solidFill>
                  <a:srgbClr val="FFFFFF"/>
                </a:solidFill>
                <a:latin typeface="DejaVu Serif Bold"/>
              </a:rPr>
              <a:t>đã</a:t>
            </a:r>
            <a:r>
              <a:rPr lang="en-US" sz="2710" dirty="0">
                <a:solidFill>
                  <a:srgbClr val="FFFFFF"/>
                </a:solidFill>
                <a:latin typeface="DejaVu Serif Bold"/>
              </a:rPr>
              <a:t> </a:t>
            </a:r>
            <a:r>
              <a:rPr lang="en-US" sz="2710" dirty="0" err="1">
                <a:solidFill>
                  <a:srgbClr val="FFFFFF"/>
                </a:solidFill>
                <a:latin typeface="DejaVu Serif Bold"/>
              </a:rPr>
              <a:t>được</a:t>
            </a:r>
            <a:r>
              <a:rPr lang="en-US" sz="2710" dirty="0">
                <a:solidFill>
                  <a:srgbClr val="FFFFFF"/>
                </a:solidFill>
                <a:latin typeface="DejaVu Serif Bold"/>
              </a:rPr>
              <a:t> </a:t>
            </a:r>
            <a:r>
              <a:rPr lang="en-US" sz="2710" dirty="0" err="1">
                <a:solidFill>
                  <a:srgbClr val="FFFFFF"/>
                </a:solidFill>
                <a:latin typeface="DejaVu Serif Bold"/>
              </a:rPr>
              <a:t>lưu</a:t>
            </a:r>
            <a:r>
              <a:rPr lang="en-US" sz="2710" dirty="0">
                <a:solidFill>
                  <a:srgbClr val="FFFFFF"/>
                </a:solidFill>
                <a:latin typeface="DejaVu Serif Bold"/>
              </a:rPr>
              <a:t> </a:t>
            </a:r>
            <a:r>
              <a:rPr lang="en-US" sz="2710" dirty="0" err="1">
                <a:solidFill>
                  <a:srgbClr val="FFFFFF"/>
                </a:solidFill>
                <a:latin typeface="DejaVu Serif Bold"/>
              </a:rPr>
              <a:t>thành</a:t>
            </a:r>
            <a:r>
              <a:rPr lang="en-US" sz="2710" dirty="0">
                <a:solidFill>
                  <a:srgbClr val="FFFFFF"/>
                </a:solidFill>
                <a:latin typeface="DejaVu Serif Bold"/>
              </a:rPr>
              <a:t> </a:t>
            </a:r>
            <a:r>
              <a:rPr lang="en-US" sz="2710" dirty="0" err="1">
                <a:solidFill>
                  <a:srgbClr val="FFFFFF"/>
                </a:solidFill>
                <a:latin typeface="DejaVu Serif Bold"/>
              </a:rPr>
              <a:t>công</a:t>
            </a:r>
            <a:r>
              <a:rPr lang="en-US" sz="2710" dirty="0">
                <a:solidFill>
                  <a:srgbClr val="FFFFFF"/>
                </a:solidFill>
                <a:latin typeface="DejaVu Serif Bold"/>
              </a:rPr>
              <a:t> </a:t>
            </a:r>
            <a:r>
              <a:rPr lang="en-US" sz="2710" dirty="0" err="1">
                <a:solidFill>
                  <a:srgbClr val="FFFFFF"/>
                </a:solidFill>
                <a:latin typeface="DejaVu Serif Bold"/>
              </a:rPr>
              <a:t>vào</a:t>
            </a:r>
            <a:r>
              <a:rPr lang="en-US" sz="2710" dirty="0">
                <a:solidFill>
                  <a:srgbClr val="FFFFFF"/>
                </a:solidFill>
                <a:latin typeface="DejaVu Serif Bold"/>
              </a:rPr>
              <a:t> </a:t>
            </a:r>
            <a:r>
              <a:rPr lang="en-US" sz="2710" dirty="0" err="1">
                <a:solidFill>
                  <a:srgbClr val="FFFFFF"/>
                </a:solidFill>
                <a:latin typeface="DejaVu Serif Bold"/>
              </a:rPr>
              <a:t>cơ</a:t>
            </a:r>
            <a:r>
              <a:rPr lang="en-US" sz="2710" dirty="0">
                <a:solidFill>
                  <a:srgbClr val="FFFFFF"/>
                </a:solidFill>
                <a:latin typeface="DejaVu Serif Bold"/>
              </a:rPr>
              <a:t> </a:t>
            </a:r>
            <a:r>
              <a:rPr lang="en-US" sz="2710" dirty="0" err="1">
                <a:solidFill>
                  <a:srgbClr val="FFFFFF"/>
                </a:solidFill>
                <a:latin typeface="DejaVu Serif Bold"/>
              </a:rPr>
              <a:t>sở</a:t>
            </a:r>
            <a:r>
              <a:rPr lang="en-US" sz="2710" dirty="0">
                <a:solidFill>
                  <a:srgbClr val="FFFFFF"/>
                </a:solidFill>
                <a:latin typeface="DejaVu Serif Bold"/>
              </a:rPr>
              <a:t> </a:t>
            </a:r>
            <a:r>
              <a:rPr lang="en-US" sz="2710" dirty="0" err="1">
                <a:solidFill>
                  <a:srgbClr val="FFFFFF"/>
                </a:solidFill>
                <a:latin typeface="DejaVu Serif Bold"/>
              </a:rPr>
              <a:t>dữ</a:t>
            </a:r>
            <a:r>
              <a:rPr lang="en-US" sz="2710" dirty="0">
                <a:solidFill>
                  <a:srgbClr val="FFFFFF"/>
                </a:solidFill>
                <a:latin typeface="DejaVu Serif Bold"/>
              </a:rPr>
              <a:t> </a:t>
            </a:r>
            <a:r>
              <a:rPr lang="en-US" sz="2710" dirty="0" err="1">
                <a:solidFill>
                  <a:srgbClr val="FFFFFF"/>
                </a:solidFill>
                <a:latin typeface="DejaVu Serif Bold"/>
              </a:rPr>
              <a:t>liệu</a:t>
            </a:r>
            <a:r>
              <a:rPr lang="en-US" sz="2710" dirty="0">
                <a:solidFill>
                  <a:srgbClr val="FFFFFF"/>
                </a:solidFill>
                <a:latin typeface="DejaVu Serif Bold"/>
              </a:rPr>
              <a:t>."</a:t>
            </a:r>
          </a:p>
          <a:p>
            <a:pPr>
              <a:lnSpc>
                <a:spcPts val="3252"/>
              </a:lnSpc>
              <a:spcBef>
                <a:spcPct val="0"/>
              </a:spcBef>
            </a:pPr>
            <a:endParaRPr lang="en-US" sz="2710" dirty="0">
              <a:solidFill>
                <a:srgbClr val="FFFFFF"/>
              </a:solidFill>
              <a:latin typeface="DejaVu Serif Bold"/>
            </a:endParaRPr>
          </a:p>
          <a:p>
            <a:pPr>
              <a:lnSpc>
                <a:spcPts val="3252"/>
              </a:lnSpc>
              <a:spcBef>
                <a:spcPct val="0"/>
              </a:spcBef>
            </a:pPr>
            <a:r>
              <a:rPr lang="en-US" sz="2710" dirty="0">
                <a:solidFill>
                  <a:srgbClr val="FFFFFF"/>
                </a:solidFill>
                <a:latin typeface="DejaVu Serif Bold"/>
              </a:rPr>
              <a:t>2. </a:t>
            </a:r>
            <a:r>
              <a:rPr lang="en-US" sz="2710" dirty="0" err="1">
                <a:solidFill>
                  <a:srgbClr val="FFFFFF"/>
                </a:solidFill>
                <a:latin typeface="DejaVu Serif Bold"/>
              </a:rPr>
              <a:t>Mã</a:t>
            </a:r>
            <a:r>
              <a:rPr lang="en-US" sz="2710" dirty="0">
                <a:solidFill>
                  <a:srgbClr val="FFFFFF"/>
                </a:solidFill>
                <a:latin typeface="DejaVu Serif Bold"/>
              </a:rPr>
              <a:t> </a:t>
            </a:r>
            <a:r>
              <a:rPr lang="en-US" sz="2710" dirty="0" err="1">
                <a:solidFill>
                  <a:srgbClr val="FFFFFF"/>
                </a:solidFill>
                <a:latin typeface="DejaVu Serif Bold"/>
              </a:rPr>
              <a:t>hóa</a:t>
            </a:r>
            <a:r>
              <a:rPr lang="en-US" sz="2710" dirty="0">
                <a:solidFill>
                  <a:srgbClr val="FFFFFF"/>
                </a:solidFill>
                <a:latin typeface="DejaVu Serif Bold"/>
              </a:rPr>
              <a:t> </a:t>
            </a:r>
            <a:r>
              <a:rPr lang="en-US" sz="2710" dirty="0" err="1">
                <a:solidFill>
                  <a:srgbClr val="FFFFFF"/>
                </a:solidFill>
                <a:latin typeface="DejaVu Serif Bold"/>
              </a:rPr>
              <a:t>tệp</a:t>
            </a:r>
            <a:r>
              <a:rPr lang="en-US" sz="2710" dirty="0">
                <a:solidFill>
                  <a:srgbClr val="FFFFFF"/>
                </a:solidFill>
                <a:latin typeface="DejaVu Serif Bold"/>
              </a:rPr>
              <a:t> tin </a:t>
            </a:r>
            <a:r>
              <a:rPr lang="en-US" sz="2710" dirty="0" err="1">
                <a:solidFill>
                  <a:srgbClr val="FFFFFF"/>
                </a:solidFill>
                <a:latin typeface="DejaVu Serif Bold"/>
              </a:rPr>
              <a:t>sử</a:t>
            </a:r>
            <a:r>
              <a:rPr lang="en-US" sz="2710" dirty="0">
                <a:solidFill>
                  <a:srgbClr val="FFFFFF"/>
                </a:solidFill>
                <a:latin typeface="DejaVu Serif Bold"/>
              </a:rPr>
              <a:t> </a:t>
            </a:r>
            <a:r>
              <a:rPr lang="en-US" sz="2710" dirty="0" err="1">
                <a:solidFill>
                  <a:srgbClr val="FFFFFF"/>
                </a:solidFill>
                <a:latin typeface="DejaVu Serif Bold"/>
              </a:rPr>
              <a:t>dụng</a:t>
            </a:r>
            <a:r>
              <a:rPr lang="en-US" sz="2710" dirty="0">
                <a:solidFill>
                  <a:srgbClr val="FFFFFF"/>
                </a:solidFill>
                <a:latin typeface="DejaVu Serif Bold"/>
              </a:rPr>
              <a:t> MD5:</a:t>
            </a:r>
          </a:p>
          <a:p>
            <a:pPr>
              <a:lnSpc>
                <a:spcPts val="3252"/>
              </a:lnSpc>
              <a:spcBef>
                <a:spcPct val="0"/>
              </a:spcBef>
            </a:pPr>
            <a:r>
              <a:rPr lang="en-US" sz="2710" dirty="0">
                <a:solidFill>
                  <a:srgbClr val="FFFFFF"/>
                </a:solidFill>
                <a:latin typeface="DejaVu Serif Bold"/>
              </a:rPr>
              <a:t>   - </a:t>
            </a:r>
            <a:r>
              <a:rPr lang="en-US" sz="2710" dirty="0" err="1">
                <a:solidFill>
                  <a:srgbClr val="FFFFFF"/>
                </a:solidFill>
                <a:latin typeface="DejaVu Serif Bold"/>
              </a:rPr>
              <a:t>Khi</a:t>
            </a:r>
            <a:r>
              <a:rPr lang="en-US" sz="2710" dirty="0">
                <a:solidFill>
                  <a:srgbClr val="FFFFFF"/>
                </a:solidFill>
                <a:latin typeface="DejaVu Serif Bold"/>
              </a:rPr>
              <a:t> </a:t>
            </a:r>
            <a:r>
              <a:rPr lang="en-US" sz="2710" dirty="0" err="1">
                <a:solidFill>
                  <a:srgbClr val="FFFFFF"/>
                </a:solidFill>
                <a:latin typeface="DejaVu Serif Bold"/>
              </a:rPr>
              <a:t>người</a:t>
            </a:r>
            <a:r>
              <a:rPr lang="en-US" sz="2710" dirty="0">
                <a:solidFill>
                  <a:srgbClr val="FFFFFF"/>
                </a:solidFill>
                <a:latin typeface="DejaVu Serif Bold"/>
              </a:rPr>
              <a:t> </a:t>
            </a:r>
            <a:r>
              <a:rPr lang="en-US" sz="2710" dirty="0" err="1">
                <a:solidFill>
                  <a:srgbClr val="FFFFFF"/>
                </a:solidFill>
                <a:latin typeface="DejaVu Serif Bold"/>
              </a:rPr>
              <a:t>dùng</a:t>
            </a:r>
            <a:r>
              <a:rPr lang="en-US" sz="2710" dirty="0">
                <a:solidFill>
                  <a:srgbClr val="FFFFFF"/>
                </a:solidFill>
                <a:latin typeface="DejaVu Serif Bold"/>
              </a:rPr>
              <a:t> </a:t>
            </a:r>
            <a:r>
              <a:rPr lang="en-US" sz="2710" dirty="0" err="1">
                <a:solidFill>
                  <a:srgbClr val="FFFFFF"/>
                </a:solidFill>
                <a:latin typeface="DejaVu Serif Bold"/>
              </a:rPr>
              <a:t>chọn</a:t>
            </a:r>
            <a:r>
              <a:rPr lang="en-US" sz="2710" dirty="0">
                <a:solidFill>
                  <a:srgbClr val="FFFFFF"/>
                </a:solidFill>
                <a:latin typeface="DejaVu Serif Bold"/>
              </a:rPr>
              <a:t> </a:t>
            </a:r>
            <a:r>
              <a:rPr lang="en-US" sz="2710" dirty="0" err="1">
                <a:solidFill>
                  <a:srgbClr val="FFFFFF"/>
                </a:solidFill>
                <a:latin typeface="DejaVu Serif Bold"/>
              </a:rPr>
              <a:t>một</a:t>
            </a:r>
            <a:r>
              <a:rPr lang="en-US" sz="2710" dirty="0">
                <a:solidFill>
                  <a:srgbClr val="FFFFFF"/>
                </a:solidFill>
                <a:latin typeface="DejaVu Serif Bold"/>
              </a:rPr>
              <a:t> </a:t>
            </a:r>
            <a:r>
              <a:rPr lang="en-US" sz="2710" dirty="0" err="1">
                <a:solidFill>
                  <a:srgbClr val="FFFFFF"/>
                </a:solidFill>
                <a:latin typeface="DejaVu Serif Bold"/>
              </a:rPr>
              <a:t>tệp</a:t>
            </a:r>
            <a:r>
              <a:rPr lang="en-US" sz="2710" dirty="0">
                <a:solidFill>
                  <a:srgbClr val="FFFFFF"/>
                </a:solidFill>
                <a:latin typeface="DejaVu Serif Bold"/>
              </a:rPr>
              <a:t> tin </a:t>
            </a:r>
            <a:r>
              <a:rPr lang="en-US" sz="2710" dirty="0" err="1">
                <a:solidFill>
                  <a:srgbClr val="FFFFFF"/>
                </a:solidFill>
                <a:latin typeface="DejaVu Serif Bold"/>
              </a:rPr>
              <a:t>và</a:t>
            </a:r>
            <a:r>
              <a:rPr lang="en-US" sz="2710" dirty="0">
                <a:solidFill>
                  <a:srgbClr val="FFFFFF"/>
                </a:solidFill>
                <a:latin typeface="DejaVu Serif Bold"/>
              </a:rPr>
              <a:t> </a:t>
            </a:r>
            <a:r>
              <a:rPr lang="en-US" sz="2710" dirty="0" err="1">
                <a:solidFill>
                  <a:srgbClr val="FFFFFF"/>
                </a:solidFill>
                <a:latin typeface="DejaVu Serif Bold"/>
              </a:rPr>
              <a:t>nhấp</a:t>
            </a:r>
            <a:r>
              <a:rPr lang="en-US" sz="2710" dirty="0">
                <a:solidFill>
                  <a:srgbClr val="FFFFFF"/>
                </a:solidFill>
                <a:latin typeface="DejaVu Serif Bold"/>
              </a:rPr>
              <a:t> </a:t>
            </a:r>
            <a:r>
              <a:rPr lang="en-US" sz="2710" dirty="0" err="1">
                <a:solidFill>
                  <a:srgbClr val="FFFFFF"/>
                </a:solidFill>
                <a:latin typeface="DejaVu Serif Bold"/>
              </a:rPr>
              <a:t>vào</a:t>
            </a:r>
            <a:r>
              <a:rPr lang="en-US" sz="2710" dirty="0">
                <a:solidFill>
                  <a:srgbClr val="FFFFFF"/>
                </a:solidFill>
                <a:latin typeface="DejaVu Serif Bold"/>
              </a:rPr>
              <a:t> </a:t>
            </a:r>
            <a:r>
              <a:rPr lang="en-US" sz="2710" dirty="0" err="1">
                <a:solidFill>
                  <a:srgbClr val="FFFFFF"/>
                </a:solidFill>
                <a:latin typeface="DejaVu Serif Bold"/>
              </a:rPr>
              <a:t>nút</a:t>
            </a:r>
            <a:r>
              <a:rPr lang="en-US" sz="2710" dirty="0">
                <a:solidFill>
                  <a:srgbClr val="FFFFFF"/>
                </a:solidFill>
                <a:latin typeface="DejaVu Serif Bold"/>
              </a:rPr>
              <a:t> "</a:t>
            </a:r>
            <a:r>
              <a:rPr lang="en-US" sz="2710" dirty="0" err="1">
                <a:solidFill>
                  <a:srgbClr val="FFFFFF"/>
                </a:solidFill>
                <a:latin typeface="DejaVu Serif Bold"/>
              </a:rPr>
              <a:t>Mã</a:t>
            </a:r>
            <a:r>
              <a:rPr lang="en-US" sz="2710" dirty="0">
                <a:solidFill>
                  <a:srgbClr val="FFFFFF"/>
                </a:solidFill>
                <a:latin typeface="DejaVu Serif Bold"/>
              </a:rPr>
              <a:t> </a:t>
            </a:r>
            <a:r>
              <a:rPr lang="en-US" sz="2710" dirty="0" err="1">
                <a:solidFill>
                  <a:srgbClr val="FFFFFF"/>
                </a:solidFill>
                <a:latin typeface="DejaVu Serif Bold"/>
              </a:rPr>
              <a:t>hóa</a:t>
            </a:r>
            <a:r>
              <a:rPr lang="en-US" sz="2710" dirty="0">
                <a:solidFill>
                  <a:srgbClr val="FFFFFF"/>
                </a:solidFill>
                <a:latin typeface="DejaVu Serif Bold"/>
              </a:rPr>
              <a:t>", </a:t>
            </a:r>
            <a:r>
              <a:rPr lang="en-US" sz="2710" dirty="0" err="1">
                <a:solidFill>
                  <a:srgbClr val="FFFFFF"/>
                </a:solidFill>
                <a:latin typeface="DejaVu Serif Bold"/>
              </a:rPr>
              <a:t>tệp</a:t>
            </a:r>
            <a:r>
              <a:rPr lang="en-US" sz="2710" dirty="0">
                <a:solidFill>
                  <a:srgbClr val="FFFFFF"/>
                </a:solidFill>
                <a:latin typeface="DejaVu Serif Bold"/>
              </a:rPr>
              <a:t> tin </a:t>
            </a:r>
            <a:r>
              <a:rPr lang="en-US" sz="2710" dirty="0" err="1">
                <a:solidFill>
                  <a:srgbClr val="FFFFFF"/>
                </a:solidFill>
                <a:latin typeface="DejaVu Serif Bold"/>
              </a:rPr>
              <a:t>đó</a:t>
            </a:r>
            <a:r>
              <a:rPr lang="en-US" sz="2710" dirty="0">
                <a:solidFill>
                  <a:srgbClr val="FFFFFF"/>
                </a:solidFill>
                <a:latin typeface="DejaVu Serif Bold"/>
              </a:rPr>
              <a:t> </a:t>
            </a:r>
            <a:r>
              <a:rPr lang="en-US" sz="2710" dirty="0" err="1">
                <a:solidFill>
                  <a:srgbClr val="FFFFFF"/>
                </a:solidFill>
                <a:latin typeface="DejaVu Serif Bold"/>
              </a:rPr>
              <a:t>sẽ</a:t>
            </a:r>
            <a:r>
              <a:rPr lang="en-US" sz="2710" dirty="0">
                <a:solidFill>
                  <a:srgbClr val="FFFFFF"/>
                </a:solidFill>
                <a:latin typeface="DejaVu Serif Bold"/>
              </a:rPr>
              <a:t> </a:t>
            </a:r>
            <a:r>
              <a:rPr lang="en-US" sz="2710" dirty="0" err="1">
                <a:solidFill>
                  <a:srgbClr val="FFFFFF"/>
                </a:solidFill>
                <a:latin typeface="DejaVu Serif Bold"/>
              </a:rPr>
              <a:t>được</a:t>
            </a:r>
            <a:r>
              <a:rPr lang="en-US" sz="2710" dirty="0">
                <a:solidFill>
                  <a:srgbClr val="FFFFFF"/>
                </a:solidFill>
                <a:latin typeface="DejaVu Serif Bold"/>
              </a:rPr>
              <a:t> </a:t>
            </a:r>
            <a:r>
              <a:rPr lang="en-US" sz="2710" dirty="0" err="1">
                <a:solidFill>
                  <a:srgbClr val="FFFFFF"/>
                </a:solidFill>
                <a:latin typeface="DejaVu Serif Bold"/>
              </a:rPr>
              <a:t>mã</a:t>
            </a:r>
            <a:r>
              <a:rPr lang="en-US" sz="2710" dirty="0">
                <a:solidFill>
                  <a:srgbClr val="FFFFFF"/>
                </a:solidFill>
                <a:latin typeface="DejaVu Serif Bold"/>
              </a:rPr>
              <a:t> </a:t>
            </a:r>
            <a:r>
              <a:rPr lang="en-US" sz="2710" dirty="0" err="1">
                <a:solidFill>
                  <a:srgbClr val="FFFFFF"/>
                </a:solidFill>
                <a:latin typeface="DejaVu Serif Bold"/>
              </a:rPr>
              <a:t>hóa</a:t>
            </a:r>
            <a:r>
              <a:rPr lang="en-US" sz="2710" dirty="0">
                <a:solidFill>
                  <a:srgbClr val="FFFFFF"/>
                </a:solidFill>
                <a:latin typeface="DejaVu Serif Bold"/>
              </a:rPr>
              <a:t> </a:t>
            </a:r>
            <a:r>
              <a:rPr lang="en-US" sz="2710" dirty="0" err="1">
                <a:solidFill>
                  <a:srgbClr val="FFFFFF"/>
                </a:solidFill>
                <a:latin typeface="DejaVu Serif Bold"/>
              </a:rPr>
              <a:t>bằng</a:t>
            </a:r>
            <a:r>
              <a:rPr lang="en-US" sz="2710" dirty="0">
                <a:solidFill>
                  <a:srgbClr val="FFFFFF"/>
                </a:solidFill>
                <a:latin typeface="DejaVu Serif Bold"/>
              </a:rPr>
              <a:t> </a:t>
            </a:r>
            <a:r>
              <a:rPr lang="en-US" sz="2710" dirty="0" err="1">
                <a:solidFill>
                  <a:srgbClr val="FFFFFF"/>
                </a:solidFill>
                <a:latin typeface="DejaVu Serif Bold"/>
              </a:rPr>
              <a:t>thuật</a:t>
            </a:r>
            <a:r>
              <a:rPr lang="en-US" sz="2710" dirty="0">
                <a:solidFill>
                  <a:srgbClr val="FFFFFF"/>
                </a:solidFill>
                <a:latin typeface="DejaVu Serif Bold"/>
              </a:rPr>
              <a:t> </a:t>
            </a:r>
            <a:r>
              <a:rPr lang="en-US" sz="2710" dirty="0" err="1">
                <a:solidFill>
                  <a:srgbClr val="FFFFFF"/>
                </a:solidFill>
                <a:latin typeface="DejaVu Serif Bold"/>
              </a:rPr>
              <a:t>toán</a:t>
            </a:r>
            <a:r>
              <a:rPr lang="en-US" sz="2710" dirty="0">
                <a:solidFill>
                  <a:srgbClr val="FFFFFF"/>
                </a:solidFill>
                <a:latin typeface="DejaVu Serif Bold"/>
              </a:rPr>
              <a:t> MD5.</a:t>
            </a:r>
          </a:p>
          <a:p>
            <a:pPr>
              <a:lnSpc>
                <a:spcPts val="3252"/>
              </a:lnSpc>
              <a:spcBef>
                <a:spcPct val="0"/>
              </a:spcBef>
            </a:pPr>
            <a:r>
              <a:rPr lang="en-US" sz="2710" dirty="0">
                <a:solidFill>
                  <a:srgbClr val="FFFFFF"/>
                </a:solidFill>
                <a:latin typeface="DejaVu Serif Bold"/>
              </a:rPr>
              <a:t>   - </a:t>
            </a:r>
            <a:r>
              <a:rPr lang="en-US" sz="2710" dirty="0" err="1">
                <a:solidFill>
                  <a:srgbClr val="FFFFFF"/>
                </a:solidFill>
                <a:latin typeface="DejaVu Serif Bold"/>
              </a:rPr>
              <a:t>Giá</a:t>
            </a:r>
            <a:r>
              <a:rPr lang="en-US" sz="2710" dirty="0">
                <a:solidFill>
                  <a:srgbClr val="FFFFFF"/>
                </a:solidFill>
                <a:latin typeface="DejaVu Serif Bold"/>
              </a:rPr>
              <a:t> </a:t>
            </a:r>
            <a:r>
              <a:rPr lang="en-US" sz="2710" dirty="0" err="1">
                <a:solidFill>
                  <a:srgbClr val="FFFFFF"/>
                </a:solidFill>
                <a:latin typeface="DejaVu Serif Bold"/>
              </a:rPr>
              <a:t>trị</a:t>
            </a:r>
            <a:r>
              <a:rPr lang="en-US" sz="2710" dirty="0">
                <a:solidFill>
                  <a:srgbClr val="FFFFFF"/>
                </a:solidFill>
                <a:latin typeface="DejaVu Serif Bold"/>
              </a:rPr>
              <a:t> hash MD5 </a:t>
            </a:r>
            <a:r>
              <a:rPr lang="en-US" sz="2710" dirty="0" err="1">
                <a:solidFill>
                  <a:srgbClr val="FFFFFF"/>
                </a:solidFill>
                <a:latin typeface="DejaVu Serif Bold"/>
              </a:rPr>
              <a:t>của</a:t>
            </a:r>
            <a:r>
              <a:rPr lang="en-US" sz="2710" dirty="0">
                <a:solidFill>
                  <a:srgbClr val="FFFFFF"/>
                </a:solidFill>
                <a:latin typeface="DejaVu Serif Bold"/>
              </a:rPr>
              <a:t> </a:t>
            </a:r>
            <a:r>
              <a:rPr lang="en-US" sz="2710" dirty="0" err="1">
                <a:solidFill>
                  <a:srgbClr val="FFFFFF"/>
                </a:solidFill>
                <a:latin typeface="DejaVu Serif Bold"/>
              </a:rPr>
              <a:t>tệp</a:t>
            </a:r>
            <a:r>
              <a:rPr lang="en-US" sz="2710" dirty="0">
                <a:solidFill>
                  <a:srgbClr val="FFFFFF"/>
                </a:solidFill>
                <a:latin typeface="DejaVu Serif Bold"/>
              </a:rPr>
              <a:t> tin </a:t>
            </a:r>
            <a:r>
              <a:rPr lang="en-US" sz="2710" dirty="0" err="1">
                <a:solidFill>
                  <a:srgbClr val="FFFFFF"/>
                </a:solidFill>
                <a:latin typeface="DejaVu Serif Bold"/>
              </a:rPr>
              <a:t>sau</a:t>
            </a:r>
            <a:r>
              <a:rPr lang="en-US" sz="2710" dirty="0">
                <a:solidFill>
                  <a:srgbClr val="FFFFFF"/>
                </a:solidFill>
                <a:latin typeface="DejaVu Serif Bold"/>
              </a:rPr>
              <a:t> </a:t>
            </a:r>
            <a:r>
              <a:rPr lang="en-US" sz="2710" dirty="0" err="1">
                <a:solidFill>
                  <a:srgbClr val="FFFFFF"/>
                </a:solidFill>
                <a:latin typeface="DejaVu Serif Bold"/>
              </a:rPr>
              <a:t>mã</a:t>
            </a:r>
            <a:r>
              <a:rPr lang="en-US" sz="2710" dirty="0">
                <a:solidFill>
                  <a:srgbClr val="FFFFFF"/>
                </a:solidFill>
                <a:latin typeface="DejaVu Serif Bold"/>
              </a:rPr>
              <a:t> </a:t>
            </a:r>
            <a:r>
              <a:rPr lang="en-US" sz="2710" dirty="0" err="1">
                <a:solidFill>
                  <a:srgbClr val="FFFFFF"/>
                </a:solidFill>
                <a:latin typeface="DejaVu Serif Bold"/>
              </a:rPr>
              <a:t>hóa</a:t>
            </a:r>
            <a:r>
              <a:rPr lang="en-US" sz="2710" dirty="0">
                <a:solidFill>
                  <a:srgbClr val="FFFFFF"/>
                </a:solidFill>
                <a:latin typeface="DejaVu Serif Bold"/>
              </a:rPr>
              <a:t> </a:t>
            </a:r>
            <a:r>
              <a:rPr lang="en-US" sz="2710" dirty="0" err="1">
                <a:solidFill>
                  <a:srgbClr val="FFFFFF"/>
                </a:solidFill>
                <a:latin typeface="DejaVu Serif Bold"/>
              </a:rPr>
              <a:t>được</a:t>
            </a:r>
            <a:r>
              <a:rPr lang="en-US" sz="2710" dirty="0">
                <a:solidFill>
                  <a:srgbClr val="FFFFFF"/>
                </a:solidFill>
                <a:latin typeface="DejaVu Serif Bold"/>
              </a:rPr>
              <a:t> </a:t>
            </a:r>
            <a:r>
              <a:rPr lang="en-US" sz="2710" dirty="0" err="1">
                <a:solidFill>
                  <a:srgbClr val="FFFFFF"/>
                </a:solidFill>
                <a:latin typeface="DejaVu Serif Bold"/>
              </a:rPr>
              <a:t>tính</a:t>
            </a:r>
            <a:r>
              <a:rPr lang="en-US" sz="2710" dirty="0">
                <a:solidFill>
                  <a:srgbClr val="FFFFFF"/>
                </a:solidFill>
                <a:latin typeface="DejaVu Serif Bold"/>
              </a:rPr>
              <a:t> </a:t>
            </a:r>
            <a:r>
              <a:rPr lang="en-US" sz="2710" dirty="0" err="1">
                <a:solidFill>
                  <a:srgbClr val="FFFFFF"/>
                </a:solidFill>
                <a:latin typeface="DejaVu Serif Bold"/>
              </a:rPr>
              <a:t>toán</a:t>
            </a:r>
            <a:r>
              <a:rPr lang="en-US" sz="2710" dirty="0">
                <a:solidFill>
                  <a:srgbClr val="FFFFFF"/>
                </a:solidFill>
                <a:latin typeface="DejaVu Serif Bold"/>
              </a:rPr>
              <a:t> </a:t>
            </a:r>
            <a:r>
              <a:rPr lang="en-US" sz="2710" dirty="0" err="1">
                <a:solidFill>
                  <a:srgbClr val="FFFFFF"/>
                </a:solidFill>
                <a:latin typeface="DejaVu Serif Bold"/>
              </a:rPr>
              <a:t>và</a:t>
            </a:r>
            <a:r>
              <a:rPr lang="en-US" sz="2710" dirty="0">
                <a:solidFill>
                  <a:srgbClr val="FFFFFF"/>
                </a:solidFill>
                <a:latin typeface="DejaVu Serif Bold"/>
              </a:rPr>
              <a:t> </a:t>
            </a:r>
            <a:r>
              <a:rPr lang="en-US" sz="2710" dirty="0" err="1">
                <a:solidFill>
                  <a:srgbClr val="FFFFFF"/>
                </a:solidFill>
                <a:latin typeface="DejaVu Serif Bold"/>
              </a:rPr>
              <a:t>hiển</a:t>
            </a:r>
            <a:r>
              <a:rPr lang="en-US" sz="2710" dirty="0">
                <a:solidFill>
                  <a:srgbClr val="FFFFFF"/>
                </a:solidFill>
                <a:latin typeface="DejaVu Serif Bold"/>
              </a:rPr>
              <a:t> </a:t>
            </a:r>
            <a:r>
              <a:rPr lang="en-US" sz="2710" dirty="0" err="1">
                <a:solidFill>
                  <a:srgbClr val="FFFFFF"/>
                </a:solidFill>
                <a:latin typeface="DejaVu Serif Bold"/>
              </a:rPr>
              <a:t>thị</a:t>
            </a:r>
            <a:r>
              <a:rPr lang="en-US" sz="2710" dirty="0">
                <a:solidFill>
                  <a:srgbClr val="FFFFFF"/>
                </a:solidFill>
                <a:latin typeface="DejaVu Serif Bold"/>
              </a:rPr>
              <a:t> </a:t>
            </a:r>
            <a:r>
              <a:rPr lang="en-US" sz="2710" dirty="0" err="1">
                <a:solidFill>
                  <a:srgbClr val="FFFFFF"/>
                </a:solidFill>
                <a:latin typeface="DejaVu Serif Bold"/>
              </a:rPr>
              <a:t>trong</a:t>
            </a:r>
            <a:r>
              <a:rPr lang="en-US" sz="2710" dirty="0">
                <a:solidFill>
                  <a:srgbClr val="FFFFFF"/>
                </a:solidFill>
                <a:latin typeface="DejaVu Serif Bold"/>
              </a:rPr>
              <a:t> </a:t>
            </a:r>
            <a:r>
              <a:rPr lang="en-US" sz="2710" dirty="0" err="1">
                <a:solidFill>
                  <a:srgbClr val="FFFFFF"/>
                </a:solidFill>
                <a:latin typeface="DejaVu Serif Bold"/>
              </a:rPr>
              <a:t>hộp</a:t>
            </a:r>
            <a:r>
              <a:rPr lang="en-US" sz="2710" dirty="0">
                <a:solidFill>
                  <a:srgbClr val="FFFFFF"/>
                </a:solidFill>
                <a:latin typeface="DejaVu Serif Bold"/>
              </a:rPr>
              <a:t> </a:t>
            </a:r>
            <a:r>
              <a:rPr lang="en-US" sz="2710" dirty="0" err="1">
                <a:solidFill>
                  <a:srgbClr val="FFFFFF"/>
                </a:solidFill>
                <a:latin typeface="DejaVu Serif Bold"/>
              </a:rPr>
              <a:t>thoại</a:t>
            </a:r>
            <a:r>
              <a:rPr lang="en-US" sz="2710" dirty="0">
                <a:solidFill>
                  <a:srgbClr val="FFFFFF"/>
                </a:solidFill>
                <a:latin typeface="DejaVu Serif Bold"/>
              </a:rPr>
              <a:t> </a:t>
            </a:r>
            <a:r>
              <a:rPr lang="en-US" sz="2710" dirty="0" err="1">
                <a:solidFill>
                  <a:srgbClr val="FFFFFF"/>
                </a:solidFill>
                <a:latin typeface="DejaVu Serif Bold"/>
              </a:rPr>
              <a:t>thông</a:t>
            </a:r>
            <a:r>
              <a:rPr lang="en-US" sz="2710" dirty="0">
                <a:solidFill>
                  <a:srgbClr val="FFFFFF"/>
                </a:solidFill>
                <a:latin typeface="DejaVu Serif Bold"/>
              </a:rPr>
              <a:t> </a:t>
            </a:r>
            <a:r>
              <a:rPr lang="en-US" sz="2710" dirty="0" err="1">
                <a:solidFill>
                  <a:srgbClr val="FFFFFF"/>
                </a:solidFill>
                <a:latin typeface="DejaVu Serif Bold"/>
              </a:rPr>
              <a:t>báo</a:t>
            </a:r>
            <a:r>
              <a:rPr lang="en-US" sz="2710" dirty="0">
                <a:solidFill>
                  <a:srgbClr val="FFFFFF"/>
                </a:solidFill>
                <a:latin typeface="DejaVu Serif Bold"/>
              </a:rPr>
              <a:t>.</a:t>
            </a:r>
          </a:p>
          <a:p>
            <a:pPr>
              <a:lnSpc>
                <a:spcPts val="3252"/>
              </a:lnSpc>
              <a:spcBef>
                <a:spcPct val="0"/>
              </a:spcBef>
            </a:pPr>
            <a:r>
              <a:rPr lang="en-US" sz="2710" dirty="0">
                <a:solidFill>
                  <a:srgbClr val="FFFFFF"/>
                </a:solidFill>
                <a:latin typeface="DejaVu Serif Bold"/>
              </a:rPr>
              <a:t>   - </a:t>
            </a:r>
            <a:r>
              <a:rPr lang="en-US" sz="2710" dirty="0" err="1">
                <a:solidFill>
                  <a:srgbClr val="FFFFFF"/>
                </a:solidFill>
                <a:latin typeface="DejaVu Serif Bold"/>
              </a:rPr>
              <a:t>Thuộc</a:t>
            </a:r>
            <a:r>
              <a:rPr lang="en-US" sz="2710" dirty="0">
                <a:solidFill>
                  <a:srgbClr val="FFFFFF"/>
                </a:solidFill>
                <a:latin typeface="DejaVu Serif Bold"/>
              </a:rPr>
              <a:t> </a:t>
            </a:r>
            <a:r>
              <a:rPr lang="en-US" sz="2710" dirty="0" err="1">
                <a:solidFill>
                  <a:srgbClr val="FFFFFF"/>
                </a:solidFill>
                <a:latin typeface="DejaVu Serif Bold"/>
              </a:rPr>
              <a:t>tính</a:t>
            </a:r>
            <a:r>
              <a:rPr lang="en-US" sz="2710" dirty="0">
                <a:solidFill>
                  <a:srgbClr val="FFFFFF"/>
                </a:solidFill>
                <a:latin typeface="DejaVu Serif Bold"/>
              </a:rPr>
              <a:t> </a:t>
            </a:r>
            <a:r>
              <a:rPr lang="en-US" sz="2710" dirty="0" err="1">
                <a:solidFill>
                  <a:srgbClr val="FFFFFF"/>
                </a:solidFill>
                <a:latin typeface="DejaVu Serif Bold"/>
              </a:rPr>
              <a:t>của</a:t>
            </a:r>
            <a:r>
              <a:rPr lang="en-US" sz="2710" dirty="0">
                <a:solidFill>
                  <a:srgbClr val="FFFFFF"/>
                </a:solidFill>
                <a:latin typeface="DejaVu Serif Bold"/>
              </a:rPr>
              <a:t> </a:t>
            </a:r>
            <a:r>
              <a:rPr lang="en-US" sz="2710" dirty="0" err="1">
                <a:solidFill>
                  <a:srgbClr val="FFFFFF"/>
                </a:solidFill>
                <a:latin typeface="DejaVu Serif Bold"/>
              </a:rPr>
              <a:t>tệp</a:t>
            </a:r>
            <a:r>
              <a:rPr lang="en-US" sz="2710" dirty="0">
                <a:solidFill>
                  <a:srgbClr val="FFFFFF"/>
                </a:solidFill>
                <a:latin typeface="DejaVu Serif Bold"/>
              </a:rPr>
              <a:t> tin </a:t>
            </a:r>
            <a:r>
              <a:rPr lang="en-US" sz="2710" dirty="0" err="1">
                <a:solidFill>
                  <a:srgbClr val="FFFFFF"/>
                </a:solidFill>
                <a:latin typeface="DejaVu Serif Bold"/>
              </a:rPr>
              <a:t>được</a:t>
            </a:r>
            <a:r>
              <a:rPr lang="en-US" sz="2710" dirty="0">
                <a:solidFill>
                  <a:srgbClr val="FFFFFF"/>
                </a:solidFill>
                <a:latin typeface="DejaVu Serif Bold"/>
              </a:rPr>
              <a:t> </a:t>
            </a:r>
            <a:r>
              <a:rPr lang="en-US" sz="2710" dirty="0" err="1">
                <a:solidFill>
                  <a:srgbClr val="FFFFFF"/>
                </a:solidFill>
                <a:latin typeface="DejaVu Serif Bold"/>
              </a:rPr>
              <a:t>thay</a:t>
            </a:r>
            <a:r>
              <a:rPr lang="en-US" sz="2710" dirty="0">
                <a:solidFill>
                  <a:srgbClr val="FFFFFF"/>
                </a:solidFill>
                <a:latin typeface="DejaVu Serif Bold"/>
              </a:rPr>
              <a:t> </a:t>
            </a:r>
            <a:r>
              <a:rPr lang="en-US" sz="2710" dirty="0" err="1">
                <a:solidFill>
                  <a:srgbClr val="FFFFFF"/>
                </a:solidFill>
                <a:latin typeface="DejaVu Serif Bold"/>
              </a:rPr>
              <a:t>đổi</a:t>
            </a:r>
            <a:r>
              <a:rPr lang="en-US" sz="2710" dirty="0">
                <a:solidFill>
                  <a:srgbClr val="FFFFFF"/>
                </a:solidFill>
                <a:latin typeface="DejaVu Serif Bold"/>
              </a:rPr>
              <a:t> </a:t>
            </a:r>
            <a:r>
              <a:rPr lang="en-US" sz="2710" dirty="0" err="1">
                <a:solidFill>
                  <a:srgbClr val="FFFFFF"/>
                </a:solidFill>
                <a:latin typeface="DejaVu Serif Bold"/>
              </a:rPr>
              <a:t>để</a:t>
            </a:r>
            <a:r>
              <a:rPr lang="en-US" sz="2710" dirty="0">
                <a:solidFill>
                  <a:srgbClr val="FFFFFF"/>
                </a:solidFill>
                <a:latin typeface="DejaVu Serif Bold"/>
              </a:rPr>
              <a:t> </a:t>
            </a:r>
            <a:r>
              <a:rPr lang="en-US" sz="2710" dirty="0" err="1">
                <a:solidFill>
                  <a:srgbClr val="FFFFFF"/>
                </a:solidFill>
                <a:latin typeface="DejaVu Serif Bold"/>
              </a:rPr>
              <a:t>ẩn</a:t>
            </a:r>
            <a:r>
              <a:rPr lang="en-US" sz="2710" dirty="0">
                <a:solidFill>
                  <a:srgbClr val="FFFFFF"/>
                </a:solidFill>
                <a:latin typeface="DejaVu Serif Bold"/>
              </a:rPr>
              <a:t> </a:t>
            </a:r>
            <a:r>
              <a:rPr lang="en-US" sz="2710" dirty="0" err="1">
                <a:solidFill>
                  <a:srgbClr val="FFFFFF"/>
                </a:solidFill>
                <a:latin typeface="DejaVu Serif Bold"/>
              </a:rPr>
              <a:t>và</a:t>
            </a:r>
            <a:r>
              <a:rPr lang="en-US" sz="2710" dirty="0">
                <a:solidFill>
                  <a:srgbClr val="FFFFFF"/>
                </a:solidFill>
                <a:latin typeface="DejaVu Serif Bold"/>
              </a:rPr>
              <a:t> </a:t>
            </a:r>
            <a:r>
              <a:rPr lang="en-US" sz="2710" dirty="0" err="1">
                <a:solidFill>
                  <a:srgbClr val="FFFFFF"/>
                </a:solidFill>
                <a:latin typeface="DejaVu Serif Bold"/>
              </a:rPr>
              <a:t>chỉ</a:t>
            </a:r>
            <a:r>
              <a:rPr lang="en-US" sz="2710" dirty="0">
                <a:solidFill>
                  <a:srgbClr val="FFFFFF"/>
                </a:solidFill>
                <a:latin typeface="DejaVu Serif Bold"/>
              </a:rPr>
              <a:t> </a:t>
            </a:r>
            <a:r>
              <a:rPr lang="en-US" sz="2710" dirty="0" err="1">
                <a:solidFill>
                  <a:srgbClr val="FFFFFF"/>
                </a:solidFill>
                <a:latin typeface="DejaVu Serif Bold"/>
              </a:rPr>
              <a:t>đọc</a:t>
            </a:r>
            <a:r>
              <a:rPr lang="en-US" sz="2710" dirty="0">
                <a:solidFill>
                  <a:srgbClr val="FFFFFF"/>
                </a:solidFill>
                <a:latin typeface="DejaVu Serif Bold"/>
              </a:rPr>
              <a:t>.</a:t>
            </a:r>
          </a:p>
          <a:p>
            <a:pPr>
              <a:lnSpc>
                <a:spcPts val="3252"/>
              </a:lnSpc>
              <a:spcBef>
                <a:spcPct val="0"/>
              </a:spcBef>
            </a:pPr>
            <a:endParaRPr lang="en-US" sz="2710" dirty="0">
              <a:solidFill>
                <a:srgbClr val="FFFFFF"/>
              </a:solidFill>
              <a:latin typeface="DejaVu Serif Bold"/>
            </a:endParaRPr>
          </a:p>
          <a:p>
            <a:pPr>
              <a:lnSpc>
                <a:spcPts val="3252"/>
              </a:lnSpc>
              <a:spcBef>
                <a:spcPct val="0"/>
              </a:spcBef>
            </a:pPr>
            <a:r>
              <a:rPr lang="en-US" sz="2710" dirty="0">
                <a:solidFill>
                  <a:srgbClr val="FFFFFF"/>
                </a:solidFill>
                <a:latin typeface="DejaVu Serif Bold"/>
              </a:rPr>
              <a:t>3. </a:t>
            </a:r>
            <a:r>
              <a:rPr lang="en-US" sz="2710" dirty="0" err="1">
                <a:solidFill>
                  <a:srgbClr val="FFFFFF"/>
                </a:solidFill>
                <a:latin typeface="DejaVu Serif Bold"/>
              </a:rPr>
              <a:t>Giải</a:t>
            </a:r>
            <a:r>
              <a:rPr lang="en-US" sz="2710" dirty="0">
                <a:solidFill>
                  <a:srgbClr val="FFFFFF"/>
                </a:solidFill>
                <a:latin typeface="DejaVu Serif Bold"/>
              </a:rPr>
              <a:t> </a:t>
            </a:r>
            <a:r>
              <a:rPr lang="en-US" sz="2710" dirty="0" err="1">
                <a:solidFill>
                  <a:srgbClr val="FFFFFF"/>
                </a:solidFill>
                <a:latin typeface="DejaVu Serif Bold"/>
              </a:rPr>
              <a:t>mã</a:t>
            </a:r>
            <a:r>
              <a:rPr lang="en-US" sz="2710" dirty="0">
                <a:solidFill>
                  <a:srgbClr val="FFFFFF"/>
                </a:solidFill>
                <a:latin typeface="DejaVu Serif Bold"/>
              </a:rPr>
              <a:t> </a:t>
            </a:r>
            <a:r>
              <a:rPr lang="en-US" sz="2710" dirty="0" err="1">
                <a:solidFill>
                  <a:srgbClr val="FFFFFF"/>
                </a:solidFill>
                <a:latin typeface="DejaVu Serif Bold"/>
              </a:rPr>
              <a:t>tệp</a:t>
            </a:r>
            <a:r>
              <a:rPr lang="en-US" sz="2710" dirty="0">
                <a:solidFill>
                  <a:srgbClr val="FFFFFF"/>
                </a:solidFill>
                <a:latin typeface="DejaVu Serif Bold"/>
              </a:rPr>
              <a:t> tin:</a:t>
            </a:r>
          </a:p>
          <a:p>
            <a:pPr>
              <a:lnSpc>
                <a:spcPts val="3252"/>
              </a:lnSpc>
              <a:spcBef>
                <a:spcPct val="0"/>
              </a:spcBef>
            </a:pPr>
            <a:r>
              <a:rPr lang="en-US" sz="2710" dirty="0">
                <a:solidFill>
                  <a:srgbClr val="FFFFFF"/>
                </a:solidFill>
                <a:latin typeface="DejaVu Serif Bold"/>
              </a:rPr>
              <a:t>   - </a:t>
            </a:r>
            <a:r>
              <a:rPr lang="en-US" sz="2710" dirty="0" err="1">
                <a:solidFill>
                  <a:srgbClr val="FFFFFF"/>
                </a:solidFill>
                <a:latin typeface="DejaVu Serif Bold"/>
              </a:rPr>
              <a:t>Khi</a:t>
            </a:r>
            <a:r>
              <a:rPr lang="en-US" sz="2710" dirty="0">
                <a:solidFill>
                  <a:srgbClr val="FFFFFF"/>
                </a:solidFill>
                <a:latin typeface="DejaVu Serif Bold"/>
              </a:rPr>
              <a:t> </a:t>
            </a:r>
            <a:r>
              <a:rPr lang="en-US" sz="2710" dirty="0" err="1">
                <a:solidFill>
                  <a:srgbClr val="FFFFFF"/>
                </a:solidFill>
                <a:latin typeface="DejaVu Serif Bold"/>
              </a:rPr>
              <a:t>người</a:t>
            </a:r>
            <a:r>
              <a:rPr lang="en-US" sz="2710" dirty="0">
                <a:solidFill>
                  <a:srgbClr val="FFFFFF"/>
                </a:solidFill>
                <a:latin typeface="DejaVu Serif Bold"/>
              </a:rPr>
              <a:t> </a:t>
            </a:r>
            <a:r>
              <a:rPr lang="en-US" sz="2710" dirty="0" err="1">
                <a:solidFill>
                  <a:srgbClr val="FFFFFF"/>
                </a:solidFill>
                <a:latin typeface="DejaVu Serif Bold"/>
              </a:rPr>
              <a:t>dùng</a:t>
            </a:r>
            <a:r>
              <a:rPr lang="en-US" sz="2710" dirty="0">
                <a:solidFill>
                  <a:srgbClr val="FFFFFF"/>
                </a:solidFill>
                <a:latin typeface="DejaVu Serif Bold"/>
              </a:rPr>
              <a:t> </a:t>
            </a:r>
            <a:r>
              <a:rPr lang="en-US" sz="2710" dirty="0" err="1">
                <a:solidFill>
                  <a:srgbClr val="FFFFFF"/>
                </a:solidFill>
                <a:latin typeface="DejaVu Serif Bold"/>
              </a:rPr>
              <a:t>chọn</a:t>
            </a:r>
            <a:r>
              <a:rPr lang="en-US" sz="2710" dirty="0">
                <a:solidFill>
                  <a:srgbClr val="FFFFFF"/>
                </a:solidFill>
                <a:latin typeface="DejaVu Serif Bold"/>
              </a:rPr>
              <a:t> </a:t>
            </a:r>
            <a:r>
              <a:rPr lang="en-US" sz="2710" dirty="0" err="1">
                <a:solidFill>
                  <a:srgbClr val="FFFFFF"/>
                </a:solidFill>
                <a:latin typeface="DejaVu Serif Bold"/>
              </a:rPr>
              <a:t>một</a:t>
            </a:r>
            <a:r>
              <a:rPr lang="en-US" sz="2710" dirty="0">
                <a:solidFill>
                  <a:srgbClr val="FFFFFF"/>
                </a:solidFill>
                <a:latin typeface="DejaVu Serif Bold"/>
              </a:rPr>
              <a:t> </a:t>
            </a:r>
            <a:r>
              <a:rPr lang="en-US" sz="2710" dirty="0" err="1">
                <a:solidFill>
                  <a:srgbClr val="FFFFFF"/>
                </a:solidFill>
                <a:latin typeface="DejaVu Serif Bold"/>
              </a:rPr>
              <a:t>tệp</a:t>
            </a:r>
            <a:r>
              <a:rPr lang="en-US" sz="2710" dirty="0">
                <a:solidFill>
                  <a:srgbClr val="FFFFFF"/>
                </a:solidFill>
                <a:latin typeface="DejaVu Serif Bold"/>
              </a:rPr>
              <a:t> tin </a:t>
            </a:r>
            <a:r>
              <a:rPr lang="en-US" sz="2710" dirty="0" err="1">
                <a:solidFill>
                  <a:srgbClr val="FFFFFF"/>
                </a:solidFill>
                <a:latin typeface="DejaVu Serif Bold"/>
              </a:rPr>
              <a:t>đã</a:t>
            </a:r>
            <a:r>
              <a:rPr lang="en-US" sz="2710" dirty="0">
                <a:solidFill>
                  <a:srgbClr val="FFFFFF"/>
                </a:solidFill>
                <a:latin typeface="DejaVu Serif Bold"/>
              </a:rPr>
              <a:t> </a:t>
            </a:r>
            <a:r>
              <a:rPr lang="en-US" sz="2710" dirty="0" err="1">
                <a:solidFill>
                  <a:srgbClr val="FFFFFF"/>
                </a:solidFill>
                <a:latin typeface="DejaVu Serif Bold"/>
              </a:rPr>
              <a:t>được</a:t>
            </a:r>
            <a:r>
              <a:rPr lang="en-US" sz="2710" dirty="0">
                <a:solidFill>
                  <a:srgbClr val="FFFFFF"/>
                </a:solidFill>
                <a:latin typeface="DejaVu Serif Bold"/>
              </a:rPr>
              <a:t> </a:t>
            </a:r>
            <a:r>
              <a:rPr lang="en-US" sz="2710" dirty="0" err="1">
                <a:solidFill>
                  <a:srgbClr val="FFFFFF"/>
                </a:solidFill>
                <a:latin typeface="DejaVu Serif Bold"/>
              </a:rPr>
              <a:t>mã</a:t>
            </a:r>
            <a:r>
              <a:rPr lang="en-US" sz="2710" dirty="0">
                <a:solidFill>
                  <a:srgbClr val="FFFFFF"/>
                </a:solidFill>
                <a:latin typeface="DejaVu Serif Bold"/>
              </a:rPr>
              <a:t> </a:t>
            </a:r>
            <a:r>
              <a:rPr lang="en-US" sz="2710" dirty="0" err="1">
                <a:solidFill>
                  <a:srgbClr val="FFFFFF"/>
                </a:solidFill>
                <a:latin typeface="DejaVu Serif Bold"/>
              </a:rPr>
              <a:t>hóa</a:t>
            </a:r>
            <a:r>
              <a:rPr lang="en-US" sz="2710" dirty="0">
                <a:solidFill>
                  <a:srgbClr val="FFFFFF"/>
                </a:solidFill>
                <a:latin typeface="DejaVu Serif Bold"/>
              </a:rPr>
              <a:t> </a:t>
            </a:r>
            <a:r>
              <a:rPr lang="en-US" sz="2710" dirty="0" err="1">
                <a:solidFill>
                  <a:srgbClr val="FFFFFF"/>
                </a:solidFill>
                <a:latin typeface="DejaVu Serif Bold"/>
              </a:rPr>
              <a:t>và</a:t>
            </a:r>
            <a:r>
              <a:rPr lang="en-US" sz="2710" dirty="0">
                <a:solidFill>
                  <a:srgbClr val="FFFFFF"/>
                </a:solidFill>
                <a:latin typeface="DejaVu Serif Bold"/>
              </a:rPr>
              <a:t> </a:t>
            </a:r>
            <a:r>
              <a:rPr lang="en-US" sz="2710" dirty="0" err="1">
                <a:solidFill>
                  <a:srgbClr val="FFFFFF"/>
                </a:solidFill>
                <a:latin typeface="DejaVu Serif Bold"/>
              </a:rPr>
              <a:t>nhấp</a:t>
            </a:r>
            <a:r>
              <a:rPr lang="en-US" sz="2710" dirty="0">
                <a:solidFill>
                  <a:srgbClr val="FFFFFF"/>
                </a:solidFill>
                <a:latin typeface="DejaVu Serif Bold"/>
              </a:rPr>
              <a:t> </a:t>
            </a:r>
            <a:r>
              <a:rPr lang="en-US" sz="2710" dirty="0" err="1">
                <a:solidFill>
                  <a:srgbClr val="FFFFFF"/>
                </a:solidFill>
                <a:latin typeface="DejaVu Serif Bold"/>
              </a:rPr>
              <a:t>vào</a:t>
            </a:r>
            <a:r>
              <a:rPr lang="en-US" sz="2710" dirty="0">
                <a:solidFill>
                  <a:srgbClr val="FFFFFF"/>
                </a:solidFill>
                <a:latin typeface="DejaVu Serif Bold"/>
              </a:rPr>
              <a:t> </a:t>
            </a:r>
            <a:r>
              <a:rPr lang="en-US" sz="2710" dirty="0" err="1">
                <a:solidFill>
                  <a:srgbClr val="FFFFFF"/>
                </a:solidFill>
                <a:latin typeface="DejaVu Serif Bold"/>
              </a:rPr>
              <a:t>nút</a:t>
            </a:r>
            <a:r>
              <a:rPr lang="en-US" sz="2710" dirty="0">
                <a:solidFill>
                  <a:srgbClr val="FFFFFF"/>
                </a:solidFill>
                <a:latin typeface="DejaVu Serif Bold"/>
              </a:rPr>
              <a:t> "</a:t>
            </a:r>
            <a:r>
              <a:rPr lang="en-US" sz="2710" dirty="0" err="1">
                <a:solidFill>
                  <a:srgbClr val="FFFFFF"/>
                </a:solidFill>
                <a:latin typeface="DejaVu Serif Bold"/>
              </a:rPr>
              <a:t>Giải</a:t>
            </a:r>
            <a:r>
              <a:rPr lang="en-US" sz="2710" dirty="0">
                <a:solidFill>
                  <a:srgbClr val="FFFFFF"/>
                </a:solidFill>
                <a:latin typeface="DejaVu Serif Bold"/>
              </a:rPr>
              <a:t> </a:t>
            </a:r>
            <a:r>
              <a:rPr lang="en-US" sz="2710" dirty="0" err="1">
                <a:solidFill>
                  <a:srgbClr val="FFFFFF"/>
                </a:solidFill>
                <a:latin typeface="DejaVu Serif Bold"/>
              </a:rPr>
              <a:t>mã</a:t>
            </a:r>
            <a:r>
              <a:rPr lang="en-US" sz="2710" dirty="0">
                <a:solidFill>
                  <a:srgbClr val="FFFFFF"/>
                </a:solidFill>
                <a:latin typeface="DejaVu Serif Bold"/>
              </a:rPr>
              <a:t>", </a:t>
            </a:r>
            <a:r>
              <a:rPr lang="en-US" sz="2710" dirty="0" err="1">
                <a:solidFill>
                  <a:srgbClr val="FFFFFF"/>
                </a:solidFill>
                <a:latin typeface="DejaVu Serif Bold"/>
              </a:rPr>
              <a:t>tệp</a:t>
            </a:r>
            <a:r>
              <a:rPr lang="en-US" sz="2710" dirty="0">
                <a:solidFill>
                  <a:srgbClr val="FFFFFF"/>
                </a:solidFill>
                <a:latin typeface="DejaVu Serif Bold"/>
              </a:rPr>
              <a:t> tin </a:t>
            </a:r>
            <a:r>
              <a:rPr lang="en-US" sz="2710" dirty="0" err="1">
                <a:solidFill>
                  <a:srgbClr val="FFFFFF"/>
                </a:solidFill>
                <a:latin typeface="DejaVu Serif Bold"/>
              </a:rPr>
              <a:t>sẽ</a:t>
            </a:r>
            <a:r>
              <a:rPr lang="en-US" sz="2710" dirty="0">
                <a:solidFill>
                  <a:srgbClr val="FFFFFF"/>
                </a:solidFill>
                <a:latin typeface="DejaVu Serif Bold"/>
              </a:rPr>
              <a:t> </a:t>
            </a:r>
            <a:r>
              <a:rPr lang="en-US" sz="2710" dirty="0" err="1">
                <a:solidFill>
                  <a:srgbClr val="FFFFFF"/>
                </a:solidFill>
                <a:latin typeface="DejaVu Serif Bold"/>
              </a:rPr>
              <a:t>được</a:t>
            </a:r>
            <a:r>
              <a:rPr lang="en-US" sz="2710" dirty="0">
                <a:solidFill>
                  <a:srgbClr val="FFFFFF"/>
                </a:solidFill>
                <a:latin typeface="DejaVu Serif Bold"/>
              </a:rPr>
              <a:t> </a:t>
            </a:r>
            <a:r>
              <a:rPr lang="en-US" sz="2710" dirty="0" err="1">
                <a:solidFill>
                  <a:srgbClr val="FFFFFF"/>
                </a:solidFill>
                <a:latin typeface="DejaVu Serif Bold"/>
              </a:rPr>
              <a:t>giải</a:t>
            </a:r>
            <a:r>
              <a:rPr lang="en-US" sz="2710" dirty="0">
                <a:solidFill>
                  <a:srgbClr val="FFFFFF"/>
                </a:solidFill>
                <a:latin typeface="DejaVu Serif Bold"/>
              </a:rPr>
              <a:t> </a:t>
            </a:r>
            <a:r>
              <a:rPr lang="en-US" sz="2710" dirty="0" err="1">
                <a:solidFill>
                  <a:srgbClr val="FFFFFF"/>
                </a:solidFill>
                <a:latin typeface="DejaVu Serif Bold"/>
              </a:rPr>
              <a:t>mã</a:t>
            </a:r>
            <a:r>
              <a:rPr lang="en-US" sz="2710" dirty="0">
                <a:solidFill>
                  <a:srgbClr val="FFFFFF"/>
                </a:solidFill>
                <a:latin typeface="DejaVu Serif Bold"/>
              </a:rPr>
              <a:t>.</a:t>
            </a:r>
          </a:p>
          <a:p>
            <a:pPr>
              <a:lnSpc>
                <a:spcPts val="3252"/>
              </a:lnSpc>
              <a:spcBef>
                <a:spcPct val="0"/>
              </a:spcBef>
            </a:pPr>
            <a:r>
              <a:rPr lang="en-US" sz="2710" dirty="0">
                <a:solidFill>
                  <a:srgbClr val="FFFFFF"/>
                </a:solidFill>
                <a:latin typeface="DejaVu Serif Bold"/>
              </a:rPr>
              <a:t>   - </a:t>
            </a:r>
            <a:r>
              <a:rPr lang="en-US" sz="2710" dirty="0" err="1">
                <a:solidFill>
                  <a:srgbClr val="FFFFFF"/>
                </a:solidFill>
                <a:latin typeface="DejaVu Serif Bold"/>
              </a:rPr>
              <a:t>Thuộc</a:t>
            </a:r>
            <a:r>
              <a:rPr lang="en-US" sz="2710" dirty="0">
                <a:solidFill>
                  <a:srgbClr val="FFFFFF"/>
                </a:solidFill>
                <a:latin typeface="DejaVu Serif Bold"/>
              </a:rPr>
              <a:t> </a:t>
            </a:r>
            <a:r>
              <a:rPr lang="en-US" sz="2710" dirty="0" err="1">
                <a:solidFill>
                  <a:srgbClr val="FFFFFF"/>
                </a:solidFill>
                <a:latin typeface="DejaVu Serif Bold"/>
              </a:rPr>
              <a:t>tính</a:t>
            </a:r>
            <a:r>
              <a:rPr lang="en-US" sz="2710" dirty="0">
                <a:solidFill>
                  <a:srgbClr val="FFFFFF"/>
                </a:solidFill>
                <a:latin typeface="DejaVu Serif Bold"/>
              </a:rPr>
              <a:t> </a:t>
            </a:r>
            <a:r>
              <a:rPr lang="en-US" sz="2710" dirty="0" err="1">
                <a:solidFill>
                  <a:srgbClr val="FFFFFF"/>
                </a:solidFill>
                <a:latin typeface="DejaVu Serif Bold"/>
              </a:rPr>
              <a:t>của</a:t>
            </a:r>
            <a:r>
              <a:rPr lang="en-US" sz="2710" dirty="0">
                <a:solidFill>
                  <a:srgbClr val="FFFFFF"/>
                </a:solidFill>
                <a:latin typeface="DejaVu Serif Bold"/>
              </a:rPr>
              <a:t> </a:t>
            </a:r>
            <a:r>
              <a:rPr lang="en-US" sz="2710" dirty="0" err="1">
                <a:solidFill>
                  <a:srgbClr val="FFFFFF"/>
                </a:solidFill>
                <a:latin typeface="DejaVu Serif Bold"/>
              </a:rPr>
              <a:t>tệp</a:t>
            </a:r>
            <a:r>
              <a:rPr lang="en-US" sz="2710" dirty="0">
                <a:solidFill>
                  <a:srgbClr val="FFFFFF"/>
                </a:solidFill>
                <a:latin typeface="DejaVu Serif Bold"/>
              </a:rPr>
              <a:t> tin </a:t>
            </a:r>
            <a:r>
              <a:rPr lang="en-US" sz="2710" dirty="0" err="1">
                <a:solidFill>
                  <a:srgbClr val="FFFFFF"/>
                </a:solidFill>
                <a:latin typeface="DejaVu Serif Bold"/>
              </a:rPr>
              <a:t>được</a:t>
            </a:r>
            <a:r>
              <a:rPr lang="en-US" sz="2710" dirty="0">
                <a:solidFill>
                  <a:srgbClr val="FFFFFF"/>
                </a:solidFill>
                <a:latin typeface="DejaVu Serif Bold"/>
              </a:rPr>
              <a:t> </a:t>
            </a:r>
            <a:r>
              <a:rPr lang="en-US" sz="2710" dirty="0" err="1">
                <a:solidFill>
                  <a:srgbClr val="FFFFFF"/>
                </a:solidFill>
                <a:latin typeface="DejaVu Serif Bold"/>
              </a:rPr>
              <a:t>thay</a:t>
            </a:r>
            <a:r>
              <a:rPr lang="en-US" sz="2710" dirty="0">
                <a:solidFill>
                  <a:srgbClr val="FFFFFF"/>
                </a:solidFill>
                <a:latin typeface="DejaVu Serif Bold"/>
              </a:rPr>
              <a:t> </a:t>
            </a:r>
            <a:r>
              <a:rPr lang="en-US" sz="2710" dirty="0" err="1">
                <a:solidFill>
                  <a:srgbClr val="FFFFFF"/>
                </a:solidFill>
                <a:latin typeface="DejaVu Serif Bold"/>
              </a:rPr>
              <a:t>đổi</a:t>
            </a:r>
            <a:r>
              <a:rPr lang="en-US" sz="2710" dirty="0">
                <a:solidFill>
                  <a:srgbClr val="FFFFFF"/>
                </a:solidFill>
                <a:latin typeface="DejaVu Serif Bold"/>
              </a:rPr>
              <a:t> </a:t>
            </a:r>
            <a:r>
              <a:rPr lang="en-US" sz="2710" dirty="0" err="1">
                <a:solidFill>
                  <a:srgbClr val="FFFFFF"/>
                </a:solidFill>
                <a:latin typeface="DejaVu Serif Bold"/>
              </a:rPr>
              <a:t>để</a:t>
            </a:r>
            <a:r>
              <a:rPr lang="en-US" sz="2710" dirty="0">
                <a:solidFill>
                  <a:srgbClr val="FFFFFF"/>
                </a:solidFill>
                <a:latin typeface="DejaVu Serif Bold"/>
              </a:rPr>
              <a:t> </a:t>
            </a:r>
            <a:r>
              <a:rPr lang="en-US" sz="2710" dirty="0" err="1">
                <a:solidFill>
                  <a:srgbClr val="FFFFFF"/>
                </a:solidFill>
                <a:latin typeface="DejaVu Serif Bold"/>
              </a:rPr>
              <a:t>bỏ</a:t>
            </a:r>
            <a:r>
              <a:rPr lang="en-US" sz="2710" dirty="0">
                <a:solidFill>
                  <a:srgbClr val="FFFFFF"/>
                </a:solidFill>
                <a:latin typeface="DejaVu Serif Bold"/>
              </a:rPr>
              <a:t> </a:t>
            </a:r>
            <a:r>
              <a:rPr lang="en-US" sz="2710" dirty="0" err="1">
                <a:solidFill>
                  <a:srgbClr val="FFFFFF"/>
                </a:solidFill>
                <a:latin typeface="DejaVu Serif Bold"/>
              </a:rPr>
              <a:t>chế</a:t>
            </a:r>
            <a:r>
              <a:rPr lang="en-US" sz="2710" dirty="0">
                <a:solidFill>
                  <a:srgbClr val="FFFFFF"/>
                </a:solidFill>
                <a:latin typeface="DejaVu Serif Bold"/>
              </a:rPr>
              <a:t> </a:t>
            </a:r>
            <a:r>
              <a:rPr lang="en-US" sz="2710" dirty="0" err="1">
                <a:solidFill>
                  <a:srgbClr val="FFFFFF"/>
                </a:solidFill>
                <a:latin typeface="DejaVu Serif Bold"/>
              </a:rPr>
              <a:t>độ</a:t>
            </a:r>
            <a:r>
              <a:rPr lang="en-US" sz="2710" dirty="0">
                <a:solidFill>
                  <a:srgbClr val="FFFFFF"/>
                </a:solidFill>
                <a:latin typeface="DejaVu Serif Bold"/>
              </a:rPr>
              <a:t> </a:t>
            </a:r>
            <a:r>
              <a:rPr lang="en-US" sz="2710" dirty="0" err="1">
                <a:solidFill>
                  <a:srgbClr val="FFFFFF"/>
                </a:solidFill>
                <a:latin typeface="DejaVu Serif Bold"/>
              </a:rPr>
              <a:t>chỉ</a:t>
            </a:r>
            <a:r>
              <a:rPr lang="en-US" sz="2710" dirty="0">
                <a:solidFill>
                  <a:srgbClr val="FFFFFF"/>
                </a:solidFill>
                <a:latin typeface="DejaVu Serif Bold"/>
              </a:rPr>
              <a:t> </a:t>
            </a:r>
            <a:r>
              <a:rPr lang="en-US" sz="2710" dirty="0" err="1">
                <a:solidFill>
                  <a:srgbClr val="FFFFFF"/>
                </a:solidFill>
                <a:latin typeface="DejaVu Serif Bold"/>
              </a:rPr>
              <a:t>đọc</a:t>
            </a:r>
            <a:r>
              <a:rPr lang="en-US" sz="2710" dirty="0">
                <a:solidFill>
                  <a:srgbClr val="FFFFFF"/>
                </a:solidFill>
                <a:latin typeface="DejaVu Serif Bold"/>
              </a:rPr>
              <a:t> </a:t>
            </a:r>
            <a:r>
              <a:rPr lang="en-US" sz="2710" dirty="0" err="1">
                <a:solidFill>
                  <a:srgbClr val="FFFFFF"/>
                </a:solidFill>
                <a:latin typeface="DejaVu Serif Bold"/>
              </a:rPr>
              <a:t>và</a:t>
            </a:r>
            <a:r>
              <a:rPr lang="en-US" sz="2710" dirty="0">
                <a:solidFill>
                  <a:srgbClr val="FFFFFF"/>
                </a:solidFill>
                <a:latin typeface="DejaVu Serif Bold"/>
              </a:rPr>
              <a:t> </a:t>
            </a:r>
            <a:r>
              <a:rPr lang="en-US" sz="2710" dirty="0" err="1">
                <a:solidFill>
                  <a:srgbClr val="FFFFFF"/>
                </a:solidFill>
                <a:latin typeface="DejaVu Serif Bold"/>
              </a:rPr>
              <a:t>ẩn</a:t>
            </a:r>
            <a:r>
              <a:rPr lang="en-US" sz="2710" dirty="0">
                <a:solidFill>
                  <a:srgbClr val="FFFFFF"/>
                </a:solidFill>
                <a:latin typeface="DejaVu Serif Bold"/>
              </a:rPr>
              <a:t>.</a:t>
            </a:r>
          </a:p>
          <a:p>
            <a:pPr>
              <a:lnSpc>
                <a:spcPts val="3252"/>
              </a:lnSpc>
              <a:spcBef>
                <a:spcPct val="0"/>
              </a:spcBef>
            </a:pPr>
            <a:endParaRPr lang="en-US" sz="2710" dirty="0">
              <a:solidFill>
                <a:srgbClr val="FFFFFF"/>
              </a:solidFill>
              <a:latin typeface="DejaVu Serif Bold"/>
            </a:endParaRPr>
          </a:p>
          <a:p>
            <a:pPr>
              <a:lnSpc>
                <a:spcPts val="3252"/>
              </a:lnSpc>
              <a:spcBef>
                <a:spcPct val="0"/>
              </a:spcBef>
            </a:pPr>
            <a:r>
              <a:rPr lang="en-US" sz="2710" dirty="0">
                <a:solidFill>
                  <a:srgbClr val="FFFFFF"/>
                </a:solidFill>
                <a:latin typeface="DejaVu Serif Bold"/>
              </a:rPr>
              <a:t>4. </a:t>
            </a:r>
            <a:r>
              <a:rPr lang="en-US" sz="2710" dirty="0" err="1">
                <a:solidFill>
                  <a:srgbClr val="FFFFFF"/>
                </a:solidFill>
                <a:latin typeface="DejaVu Serif Bold"/>
              </a:rPr>
              <a:t>Chức</a:t>
            </a:r>
            <a:r>
              <a:rPr lang="en-US" sz="2710" dirty="0">
                <a:solidFill>
                  <a:srgbClr val="FFFFFF"/>
                </a:solidFill>
                <a:latin typeface="DejaVu Serif Bold"/>
              </a:rPr>
              <a:t> </a:t>
            </a:r>
            <a:r>
              <a:rPr lang="en-US" sz="2710" dirty="0" err="1">
                <a:solidFill>
                  <a:srgbClr val="FFFFFF"/>
                </a:solidFill>
                <a:latin typeface="DejaVu Serif Bold"/>
              </a:rPr>
              <a:t>năng</a:t>
            </a:r>
            <a:r>
              <a:rPr lang="en-US" sz="2710" dirty="0">
                <a:solidFill>
                  <a:srgbClr val="FFFFFF"/>
                </a:solidFill>
                <a:latin typeface="DejaVu Serif Bold"/>
              </a:rPr>
              <a:t> </a:t>
            </a:r>
            <a:r>
              <a:rPr lang="en-US" sz="2710" dirty="0" err="1">
                <a:solidFill>
                  <a:srgbClr val="FFFFFF"/>
                </a:solidFill>
                <a:latin typeface="DejaVu Serif Bold"/>
              </a:rPr>
              <a:t>khác</a:t>
            </a:r>
            <a:r>
              <a:rPr lang="en-US" sz="2710" dirty="0">
                <a:solidFill>
                  <a:srgbClr val="FFFFFF"/>
                </a:solidFill>
                <a:latin typeface="DejaVu Serif Bold"/>
              </a:rPr>
              <a:t>:</a:t>
            </a:r>
          </a:p>
          <a:p>
            <a:pPr>
              <a:lnSpc>
                <a:spcPts val="3252"/>
              </a:lnSpc>
              <a:spcBef>
                <a:spcPct val="0"/>
              </a:spcBef>
            </a:pPr>
            <a:r>
              <a:rPr lang="en-US" sz="2710" dirty="0">
                <a:solidFill>
                  <a:srgbClr val="FFFFFF"/>
                </a:solidFill>
                <a:latin typeface="DejaVu Serif Bold"/>
              </a:rPr>
              <a:t>   - </a:t>
            </a:r>
            <a:r>
              <a:rPr lang="en-US" sz="2710" dirty="0" err="1">
                <a:solidFill>
                  <a:srgbClr val="FFFFFF"/>
                </a:solidFill>
                <a:latin typeface="DejaVu Serif Bold"/>
              </a:rPr>
              <a:t>Người</a:t>
            </a:r>
            <a:r>
              <a:rPr lang="en-US" sz="2710" dirty="0">
                <a:solidFill>
                  <a:srgbClr val="FFFFFF"/>
                </a:solidFill>
                <a:latin typeface="DejaVu Serif Bold"/>
              </a:rPr>
              <a:t> </a:t>
            </a:r>
            <a:r>
              <a:rPr lang="en-US" sz="2710" dirty="0" err="1">
                <a:solidFill>
                  <a:srgbClr val="FFFFFF"/>
                </a:solidFill>
                <a:latin typeface="DejaVu Serif Bold"/>
              </a:rPr>
              <a:t>dùng</a:t>
            </a:r>
            <a:r>
              <a:rPr lang="en-US" sz="2710" dirty="0">
                <a:solidFill>
                  <a:srgbClr val="FFFFFF"/>
                </a:solidFill>
                <a:latin typeface="DejaVu Serif Bold"/>
              </a:rPr>
              <a:t> </a:t>
            </a:r>
            <a:r>
              <a:rPr lang="en-US" sz="2710" dirty="0" err="1">
                <a:solidFill>
                  <a:srgbClr val="FFFFFF"/>
                </a:solidFill>
                <a:latin typeface="DejaVu Serif Bold"/>
              </a:rPr>
              <a:t>có</a:t>
            </a:r>
            <a:r>
              <a:rPr lang="en-US" sz="2710" dirty="0">
                <a:solidFill>
                  <a:srgbClr val="FFFFFF"/>
                </a:solidFill>
                <a:latin typeface="DejaVu Serif Bold"/>
              </a:rPr>
              <a:t> </a:t>
            </a:r>
            <a:r>
              <a:rPr lang="en-US" sz="2710" dirty="0" err="1">
                <a:solidFill>
                  <a:srgbClr val="FFFFFF"/>
                </a:solidFill>
                <a:latin typeface="DejaVu Serif Bold"/>
              </a:rPr>
              <a:t>thể</a:t>
            </a:r>
            <a:r>
              <a:rPr lang="en-US" sz="2710" dirty="0">
                <a:solidFill>
                  <a:srgbClr val="FFFFFF"/>
                </a:solidFill>
                <a:latin typeface="DejaVu Serif Bold"/>
              </a:rPr>
              <a:t> </a:t>
            </a:r>
            <a:r>
              <a:rPr lang="en-US" sz="2710" dirty="0" err="1">
                <a:solidFill>
                  <a:srgbClr val="FFFFFF"/>
                </a:solidFill>
                <a:latin typeface="DejaVu Serif Bold"/>
              </a:rPr>
              <a:t>mở</a:t>
            </a:r>
            <a:r>
              <a:rPr lang="en-US" sz="2710" dirty="0">
                <a:solidFill>
                  <a:srgbClr val="FFFFFF"/>
                </a:solidFill>
                <a:latin typeface="DejaVu Serif Bold"/>
              </a:rPr>
              <a:t> </a:t>
            </a:r>
            <a:r>
              <a:rPr lang="en-US" sz="2710" dirty="0" err="1">
                <a:solidFill>
                  <a:srgbClr val="FFFFFF"/>
                </a:solidFill>
                <a:latin typeface="DejaVu Serif Bold"/>
              </a:rPr>
              <a:t>một</a:t>
            </a:r>
            <a:r>
              <a:rPr lang="en-US" sz="2710" dirty="0">
                <a:solidFill>
                  <a:srgbClr val="FFFFFF"/>
                </a:solidFill>
                <a:latin typeface="DejaVu Serif Bold"/>
              </a:rPr>
              <a:t> </a:t>
            </a:r>
            <a:r>
              <a:rPr lang="en-US" sz="2710" dirty="0" err="1">
                <a:solidFill>
                  <a:srgbClr val="FFFFFF"/>
                </a:solidFill>
                <a:latin typeface="DejaVu Serif Bold"/>
              </a:rPr>
              <a:t>tệp</a:t>
            </a:r>
            <a:r>
              <a:rPr lang="en-US" sz="2710" dirty="0">
                <a:solidFill>
                  <a:srgbClr val="FFFFFF"/>
                </a:solidFill>
                <a:latin typeface="DejaVu Serif Bold"/>
              </a:rPr>
              <a:t> tin </a:t>
            </a:r>
            <a:r>
              <a:rPr lang="en-US" sz="2710" dirty="0" err="1">
                <a:solidFill>
                  <a:srgbClr val="FFFFFF"/>
                </a:solidFill>
                <a:latin typeface="DejaVu Serif Bold"/>
              </a:rPr>
              <a:t>văn</a:t>
            </a:r>
            <a:r>
              <a:rPr lang="en-US" sz="2710" dirty="0">
                <a:solidFill>
                  <a:srgbClr val="FFFFFF"/>
                </a:solidFill>
                <a:latin typeface="DejaVu Serif Bold"/>
              </a:rPr>
              <a:t> </a:t>
            </a:r>
            <a:r>
              <a:rPr lang="en-US" sz="2710" dirty="0" err="1">
                <a:solidFill>
                  <a:srgbClr val="FFFFFF"/>
                </a:solidFill>
                <a:latin typeface="DejaVu Serif Bold"/>
              </a:rPr>
              <a:t>bản</a:t>
            </a:r>
            <a:r>
              <a:rPr lang="en-US" sz="2710" dirty="0">
                <a:solidFill>
                  <a:srgbClr val="FFFFFF"/>
                </a:solidFill>
                <a:latin typeface="DejaVu Serif Bold"/>
              </a:rPr>
              <a:t>, </a:t>
            </a:r>
            <a:r>
              <a:rPr lang="en-US" sz="2710" dirty="0" err="1">
                <a:solidFill>
                  <a:srgbClr val="FFFFFF"/>
                </a:solidFill>
                <a:latin typeface="DejaVu Serif Bold"/>
              </a:rPr>
              <a:t>lưu</a:t>
            </a:r>
            <a:r>
              <a:rPr lang="en-US" sz="2710" dirty="0">
                <a:solidFill>
                  <a:srgbClr val="FFFFFF"/>
                </a:solidFill>
                <a:latin typeface="DejaVu Serif Bold"/>
              </a:rPr>
              <a:t> </a:t>
            </a:r>
            <a:r>
              <a:rPr lang="en-US" sz="2710" dirty="0" err="1">
                <a:solidFill>
                  <a:srgbClr val="FFFFFF"/>
                </a:solidFill>
                <a:latin typeface="DejaVu Serif Bold"/>
              </a:rPr>
              <a:t>trữ</a:t>
            </a:r>
            <a:r>
              <a:rPr lang="en-US" sz="2710" dirty="0">
                <a:solidFill>
                  <a:srgbClr val="FFFFFF"/>
                </a:solidFill>
                <a:latin typeface="DejaVu Serif Bold"/>
              </a:rPr>
              <a:t> </a:t>
            </a:r>
            <a:r>
              <a:rPr lang="en-US" sz="2710" dirty="0" err="1">
                <a:solidFill>
                  <a:srgbClr val="FFFFFF"/>
                </a:solidFill>
                <a:latin typeface="DejaVu Serif Bold"/>
              </a:rPr>
              <a:t>đường</a:t>
            </a:r>
            <a:r>
              <a:rPr lang="en-US" sz="2710" dirty="0">
                <a:solidFill>
                  <a:srgbClr val="FFFFFF"/>
                </a:solidFill>
                <a:latin typeface="DejaVu Serif Bold"/>
              </a:rPr>
              <a:t> </a:t>
            </a:r>
            <a:r>
              <a:rPr lang="en-US" sz="2710" dirty="0" err="1">
                <a:solidFill>
                  <a:srgbClr val="FFFFFF"/>
                </a:solidFill>
                <a:latin typeface="DejaVu Serif Bold"/>
              </a:rPr>
              <a:t>dẫn</a:t>
            </a:r>
            <a:r>
              <a:rPr lang="en-US" sz="2710" dirty="0">
                <a:solidFill>
                  <a:srgbClr val="FFFFFF"/>
                </a:solidFill>
                <a:latin typeface="DejaVu Serif Bold"/>
              </a:rPr>
              <a:t> </a:t>
            </a:r>
            <a:r>
              <a:rPr lang="en-US" sz="2710" dirty="0" err="1">
                <a:solidFill>
                  <a:srgbClr val="FFFFFF"/>
                </a:solidFill>
                <a:latin typeface="DejaVu Serif Bold"/>
              </a:rPr>
              <a:t>của</a:t>
            </a:r>
            <a:r>
              <a:rPr lang="en-US" sz="2710" dirty="0">
                <a:solidFill>
                  <a:srgbClr val="FFFFFF"/>
                </a:solidFill>
                <a:latin typeface="DejaVu Serif Bold"/>
              </a:rPr>
              <a:t> </a:t>
            </a:r>
            <a:r>
              <a:rPr lang="en-US" sz="2710" dirty="0" err="1">
                <a:solidFill>
                  <a:srgbClr val="FFFFFF"/>
                </a:solidFill>
                <a:latin typeface="DejaVu Serif Bold"/>
              </a:rPr>
              <a:t>tệp</a:t>
            </a:r>
            <a:r>
              <a:rPr lang="en-US" sz="2710" dirty="0">
                <a:solidFill>
                  <a:srgbClr val="FFFFFF"/>
                </a:solidFill>
                <a:latin typeface="DejaVu Serif Bold"/>
              </a:rPr>
              <a:t> tin, </a:t>
            </a:r>
            <a:r>
              <a:rPr lang="en-US" sz="2710" dirty="0" err="1">
                <a:solidFill>
                  <a:srgbClr val="FFFFFF"/>
                </a:solidFill>
                <a:latin typeface="DejaVu Serif Bold"/>
              </a:rPr>
              <a:t>đặt</a:t>
            </a:r>
            <a:r>
              <a:rPr lang="en-US" sz="2710" dirty="0">
                <a:solidFill>
                  <a:srgbClr val="FFFFFF"/>
                </a:solidFill>
                <a:latin typeface="DejaVu Serif Bold"/>
              </a:rPr>
              <a:t> </a:t>
            </a:r>
            <a:r>
              <a:rPr lang="en-US" sz="2710" dirty="0" err="1">
                <a:solidFill>
                  <a:srgbClr val="FFFFFF"/>
                </a:solidFill>
                <a:latin typeface="DejaVu Serif Bold"/>
              </a:rPr>
              <a:t>khóa</a:t>
            </a:r>
            <a:r>
              <a:rPr lang="en-US" sz="2710" dirty="0">
                <a:solidFill>
                  <a:srgbClr val="FFFFFF"/>
                </a:solidFill>
                <a:latin typeface="DejaVu Serif Bold"/>
              </a:rPr>
              <a:t> </a:t>
            </a:r>
            <a:r>
              <a:rPr lang="en-US" sz="2710" dirty="0" err="1">
                <a:solidFill>
                  <a:srgbClr val="FFFFFF"/>
                </a:solidFill>
                <a:latin typeface="DejaVu Serif Bold"/>
              </a:rPr>
              <a:t>mã</a:t>
            </a:r>
            <a:r>
              <a:rPr lang="en-US" sz="2710" dirty="0">
                <a:solidFill>
                  <a:srgbClr val="FFFFFF"/>
                </a:solidFill>
                <a:latin typeface="DejaVu Serif Bold"/>
              </a:rPr>
              <a:t> </a:t>
            </a:r>
            <a:r>
              <a:rPr lang="en-US" sz="2710" dirty="0" err="1">
                <a:solidFill>
                  <a:srgbClr val="FFFFFF"/>
                </a:solidFill>
                <a:latin typeface="DejaVu Serif Bold"/>
              </a:rPr>
              <a:t>hóa</a:t>
            </a:r>
            <a:r>
              <a:rPr lang="en-US" sz="2710" dirty="0">
                <a:solidFill>
                  <a:srgbClr val="FFFFFF"/>
                </a:solidFill>
                <a:latin typeface="DejaVu Serif Bold"/>
              </a:rPr>
              <a:t>, </a:t>
            </a:r>
          </a:p>
          <a:p>
            <a:pPr>
              <a:lnSpc>
                <a:spcPts val="3252"/>
              </a:lnSpc>
              <a:spcBef>
                <a:spcPct val="0"/>
              </a:spcBef>
            </a:pPr>
            <a:endParaRPr lang="en-US" sz="2710" dirty="0">
              <a:solidFill>
                <a:srgbClr val="FFFFFF"/>
              </a:solidFill>
              <a:latin typeface="DejaVu Serif Bold"/>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94DDDE"/>
        </a:solidFill>
        <a:effectLst/>
      </p:bgPr>
    </p:bg>
    <p:spTree>
      <p:nvGrpSpPr>
        <p:cNvPr id="1" name=""/>
        <p:cNvGrpSpPr/>
        <p:nvPr/>
      </p:nvGrpSpPr>
      <p:grpSpPr>
        <a:xfrm>
          <a:off x="0" y="0"/>
          <a:ext cx="0" cy="0"/>
          <a:chOff x="0" y="0"/>
          <a:chExt cx="0" cy="0"/>
        </a:xfrm>
      </p:grpSpPr>
      <p:sp>
        <p:nvSpPr>
          <p:cNvPr id="2" name="TextBox 2"/>
          <p:cNvSpPr txBox="1"/>
          <p:nvPr/>
        </p:nvSpPr>
        <p:spPr>
          <a:xfrm>
            <a:off x="706385" y="639032"/>
            <a:ext cx="13581808" cy="1476077"/>
          </a:xfrm>
          <a:prstGeom prst="rect">
            <a:avLst/>
          </a:prstGeom>
        </p:spPr>
        <p:txBody>
          <a:bodyPr lIns="0" tIns="0" rIns="0" bIns="0" rtlCol="0" anchor="t">
            <a:spAutoFit/>
          </a:bodyPr>
          <a:lstStyle/>
          <a:p>
            <a:pPr algn="ctr">
              <a:lnSpc>
                <a:spcPts val="5907"/>
              </a:lnSpc>
            </a:pPr>
            <a:r>
              <a:rPr lang="en-US" sz="4219" spc="506">
                <a:solidFill>
                  <a:srgbClr val="000000"/>
                </a:solidFill>
                <a:latin typeface="DejaVu Serif Bold"/>
              </a:rPr>
              <a:t>Phần IV: Tồn đọng và phương hướng phát triển</a:t>
            </a:r>
          </a:p>
        </p:txBody>
      </p:sp>
      <p:sp>
        <p:nvSpPr>
          <p:cNvPr id="3" name="TextBox 3"/>
          <p:cNvSpPr txBox="1"/>
          <p:nvPr/>
        </p:nvSpPr>
        <p:spPr>
          <a:xfrm>
            <a:off x="1028700" y="2901846"/>
            <a:ext cx="16230600" cy="5962650"/>
          </a:xfrm>
          <a:prstGeom prst="rect">
            <a:avLst/>
          </a:prstGeom>
        </p:spPr>
        <p:txBody>
          <a:bodyPr lIns="0" tIns="0" rIns="0" bIns="0" rtlCol="0" anchor="t">
            <a:spAutoFit/>
          </a:bodyPr>
          <a:lstStyle/>
          <a:p>
            <a:pPr>
              <a:lnSpc>
                <a:spcPts val="3934"/>
              </a:lnSpc>
              <a:spcBef>
                <a:spcPct val="0"/>
              </a:spcBef>
            </a:pPr>
            <a:r>
              <a:rPr lang="en-US" sz="3278">
                <a:solidFill>
                  <a:srgbClr val="000000"/>
                </a:solidFill>
                <a:latin typeface="DejaVu Serif Bold"/>
              </a:rPr>
              <a:t> Tồn đọng </a:t>
            </a:r>
          </a:p>
          <a:p>
            <a:pPr>
              <a:lnSpc>
                <a:spcPts val="3934"/>
              </a:lnSpc>
              <a:spcBef>
                <a:spcPct val="0"/>
              </a:spcBef>
            </a:pPr>
            <a:r>
              <a:rPr lang="en-US" sz="3278">
                <a:solidFill>
                  <a:srgbClr val="000000"/>
                </a:solidFill>
                <a:latin typeface="DejaVu Serif Bold"/>
              </a:rPr>
              <a:t>- Giao diện chưa được dẹp</a:t>
            </a:r>
          </a:p>
          <a:p>
            <a:pPr>
              <a:lnSpc>
                <a:spcPts val="3934"/>
              </a:lnSpc>
              <a:spcBef>
                <a:spcPct val="0"/>
              </a:spcBef>
            </a:pPr>
            <a:r>
              <a:rPr lang="en-US" sz="3278">
                <a:solidFill>
                  <a:srgbClr val="000000"/>
                </a:solidFill>
                <a:latin typeface="DejaVu Serif Bold"/>
              </a:rPr>
              <a:t>- Thuật toán MD5 về bảo mật vẫn còn yếu</a:t>
            </a:r>
          </a:p>
          <a:p>
            <a:pPr>
              <a:lnSpc>
                <a:spcPts val="3934"/>
              </a:lnSpc>
              <a:spcBef>
                <a:spcPct val="0"/>
              </a:spcBef>
            </a:pPr>
            <a:r>
              <a:rPr lang="en-US" sz="3278">
                <a:solidFill>
                  <a:srgbClr val="000000"/>
                </a:solidFill>
                <a:latin typeface="DejaVu Serif Bold"/>
              </a:rPr>
              <a:t>- Vẫn chưa thể cho file lưu và phần mềm chỉ lưu được đường dẫn</a:t>
            </a:r>
          </a:p>
          <a:p>
            <a:pPr>
              <a:lnSpc>
                <a:spcPts val="3934"/>
              </a:lnSpc>
              <a:spcBef>
                <a:spcPct val="0"/>
              </a:spcBef>
            </a:pPr>
            <a:r>
              <a:rPr lang="en-US" sz="3278">
                <a:solidFill>
                  <a:srgbClr val="000000"/>
                </a:solidFill>
                <a:latin typeface="DejaVu Serif Bold"/>
              </a:rPr>
              <a:t>- Phần hiện thị đường dẫn file vẫn còn sơ sài </a:t>
            </a:r>
          </a:p>
          <a:p>
            <a:pPr>
              <a:lnSpc>
                <a:spcPts val="3934"/>
              </a:lnSpc>
              <a:spcBef>
                <a:spcPct val="0"/>
              </a:spcBef>
            </a:pPr>
            <a:r>
              <a:rPr lang="en-US" sz="3278">
                <a:solidFill>
                  <a:srgbClr val="000000"/>
                </a:solidFill>
                <a:latin typeface="DejaVu Serif Bold"/>
              </a:rPr>
              <a:t>- Chưa lược gọn được phần mềm </a:t>
            </a:r>
          </a:p>
          <a:p>
            <a:pPr>
              <a:lnSpc>
                <a:spcPts val="3934"/>
              </a:lnSpc>
              <a:spcBef>
                <a:spcPct val="0"/>
              </a:spcBef>
            </a:pPr>
            <a:endParaRPr lang="en-US" sz="3278">
              <a:solidFill>
                <a:srgbClr val="000000"/>
              </a:solidFill>
              <a:latin typeface="DejaVu Serif Bold"/>
            </a:endParaRPr>
          </a:p>
          <a:p>
            <a:pPr>
              <a:lnSpc>
                <a:spcPts val="3934"/>
              </a:lnSpc>
              <a:spcBef>
                <a:spcPct val="0"/>
              </a:spcBef>
            </a:pPr>
            <a:r>
              <a:rPr lang="en-US" sz="3278">
                <a:solidFill>
                  <a:srgbClr val="000000"/>
                </a:solidFill>
                <a:latin typeface="DejaVu Serif Bold"/>
              </a:rPr>
              <a:t>Phương hướng phát triển</a:t>
            </a:r>
          </a:p>
          <a:p>
            <a:pPr>
              <a:lnSpc>
                <a:spcPts val="3934"/>
              </a:lnSpc>
              <a:spcBef>
                <a:spcPct val="0"/>
              </a:spcBef>
            </a:pPr>
            <a:r>
              <a:rPr lang="en-US" sz="3278">
                <a:solidFill>
                  <a:srgbClr val="000000"/>
                </a:solidFill>
                <a:latin typeface="DejaVu Serif Bold"/>
              </a:rPr>
              <a:t>- Cải thiện dao diện đẹp và bắt mắt hơn</a:t>
            </a:r>
          </a:p>
          <a:p>
            <a:pPr>
              <a:lnSpc>
                <a:spcPts val="3934"/>
              </a:lnSpc>
              <a:spcBef>
                <a:spcPct val="0"/>
              </a:spcBef>
            </a:pPr>
            <a:r>
              <a:rPr lang="en-US" sz="3278">
                <a:solidFill>
                  <a:srgbClr val="000000"/>
                </a:solidFill>
                <a:latin typeface="DejaVu Serif Bold"/>
              </a:rPr>
              <a:t>- Nâng cấp MD5 lên AES để tăng khả năng bảo mật</a:t>
            </a:r>
          </a:p>
          <a:p>
            <a:pPr>
              <a:lnSpc>
                <a:spcPts val="3934"/>
              </a:lnSpc>
              <a:spcBef>
                <a:spcPct val="0"/>
              </a:spcBef>
            </a:pPr>
            <a:r>
              <a:rPr lang="en-US" sz="3278">
                <a:solidFill>
                  <a:srgbClr val="000000"/>
                </a:solidFill>
                <a:latin typeface="DejaVu Serif Bold"/>
              </a:rPr>
              <a:t>- Cải thiện phần lưu đường đẫn file thành phần lưu toàn bộ file </a:t>
            </a:r>
          </a:p>
          <a:p>
            <a:pPr>
              <a:lnSpc>
                <a:spcPts val="3934"/>
              </a:lnSpc>
              <a:spcBef>
                <a:spcPct val="0"/>
              </a:spcBef>
            </a:pPr>
            <a:r>
              <a:rPr lang="en-US" sz="3278">
                <a:solidFill>
                  <a:srgbClr val="000000"/>
                </a:solidFill>
                <a:latin typeface="DejaVu Serif Bold"/>
              </a:rPr>
              <a:t>- Lược gọn phần mềm đê không cần nhiều thao tác</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2" name="TextBox 2"/>
          <p:cNvSpPr txBox="1"/>
          <p:nvPr/>
        </p:nvSpPr>
        <p:spPr>
          <a:xfrm>
            <a:off x="1028700" y="3541312"/>
            <a:ext cx="4760007" cy="2956561"/>
          </a:xfrm>
          <a:prstGeom prst="rect">
            <a:avLst/>
          </a:prstGeom>
        </p:spPr>
        <p:txBody>
          <a:bodyPr lIns="0" tIns="0" rIns="0" bIns="0" rtlCol="0" anchor="t">
            <a:spAutoFit/>
          </a:bodyPr>
          <a:lstStyle/>
          <a:p>
            <a:pPr>
              <a:lnSpc>
                <a:spcPts val="5824"/>
              </a:lnSpc>
            </a:pPr>
            <a:r>
              <a:rPr lang="en-US" sz="4853">
                <a:solidFill>
                  <a:srgbClr val="2B4B82"/>
                </a:solidFill>
                <a:latin typeface="Times New Roman" panose="02020603050405020304" pitchFamily="18" charset="0"/>
                <a:cs typeface="Times New Roman" panose="02020603050405020304" pitchFamily="18" charset="0"/>
              </a:rPr>
              <a:t>LÊ TUẤN ĐẠT</a:t>
            </a:r>
          </a:p>
          <a:p>
            <a:pPr marL="1047835" lvl="1" indent="-523917">
              <a:lnSpc>
                <a:spcPts val="5824"/>
              </a:lnSpc>
              <a:buFont typeface="Arial"/>
              <a:buChar char="•"/>
            </a:pPr>
            <a:r>
              <a:rPr lang="en-US" sz="4853">
                <a:solidFill>
                  <a:srgbClr val="2B4B82"/>
                </a:solidFill>
                <a:latin typeface="Times New Roman" panose="02020603050405020304" pitchFamily="18" charset="0"/>
                <a:cs typeface="Times New Roman" panose="02020603050405020304" pitchFamily="18" charset="0"/>
              </a:rPr>
              <a:t>Demo phần mềm</a:t>
            </a:r>
          </a:p>
          <a:p>
            <a:pPr marL="1047835" lvl="1" indent="-523918">
              <a:lnSpc>
                <a:spcPts val="5824"/>
              </a:lnSpc>
              <a:buFont typeface="Arial"/>
              <a:buChar char="•"/>
            </a:pPr>
            <a:r>
              <a:rPr lang="en-US" sz="4853">
                <a:solidFill>
                  <a:srgbClr val="2B4B82"/>
                </a:solidFill>
                <a:latin typeface="Times New Roman" panose="02020603050405020304" pitchFamily="18" charset="0"/>
                <a:cs typeface="Times New Roman" panose="02020603050405020304" pitchFamily="18" charset="0"/>
              </a:rPr>
              <a:t>Báo cáo</a:t>
            </a:r>
          </a:p>
        </p:txBody>
      </p:sp>
      <p:sp>
        <p:nvSpPr>
          <p:cNvPr id="3" name="TextBox 3"/>
          <p:cNvSpPr txBox="1"/>
          <p:nvPr/>
        </p:nvSpPr>
        <p:spPr>
          <a:xfrm>
            <a:off x="6696364" y="7247909"/>
            <a:ext cx="4895273" cy="2368734"/>
          </a:xfrm>
          <a:prstGeom prst="rect">
            <a:avLst/>
          </a:prstGeom>
        </p:spPr>
        <p:txBody>
          <a:bodyPr lIns="0" tIns="0" rIns="0" bIns="0" rtlCol="0" anchor="t">
            <a:spAutoFit/>
          </a:bodyPr>
          <a:lstStyle/>
          <a:p>
            <a:pPr>
              <a:lnSpc>
                <a:spcPts val="6241"/>
              </a:lnSpc>
            </a:pPr>
            <a:r>
              <a:rPr lang="en-US" sz="5201">
                <a:solidFill>
                  <a:srgbClr val="2B4B82"/>
                </a:solidFill>
                <a:latin typeface="Times New Roman" panose="02020603050405020304" pitchFamily="18" charset="0"/>
                <a:cs typeface="Times New Roman" panose="02020603050405020304" pitchFamily="18" charset="0"/>
              </a:rPr>
              <a:t>LÊ TÚ ANH</a:t>
            </a:r>
          </a:p>
          <a:p>
            <a:pPr marL="1122955" lvl="1" indent="-561477">
              <a:lnSpc>
                <a:spcPts val="6241"/>
              </a:lnSpc>
              <a:buFont typeface="Arial"/>
              <a:buChar char="•"/>
            </a:pPr>
            <a:r>
              <a:rPr lang="en-US" sz="5201">
                <a:solidFill>
                  <a:srgbClr val="2B4B82"/>
                </a:solidFill>
                <a:latin typeface="Times New Roman" panose="02020603050405020304" pitchFamily="18" charset="0"/>
                <a:cs typeface="Times New Roman" panose="02020603050405020304" pitchFamily="18" charset="0"/>
              </a:rPr>
              <a:t>Báo cáo</a:t>
            </a:r>
          </a:p>
          <a:p>
            <a:pPr marL="1122955" lvl="1" indent="-561478">
              <a:lnSpc>
                <a:spcPts val="6241"/>
              </a:lnSpc>
              <a:buFont typeface="Arial"/>
              <a:buChar char="•"/>
            </a:pPr>
            <a:r>
              <a:rPr lang="en-US" sz="5201">
                <a:solidFill>
                  <a:srgbClr val="2B4B82"/>
                </a:solidFill>
                <a:latin typeface="Times New Roman" panose="02020603050405020304" pitchFamily="18" charset="0"/>
                <a:cs typeface="Times New Roman" panose="02020603050405020304" pitchFamily="18" charset="0"/>
              </a:rPr>
              <a:t>Power point</a:t>
            </a:r>
          </a:p>
        </p:txBody>
      </p:sp>
      <p:sp>
        <p:nvSpPr>
          <p:cNvPr id="4" name="Freeform 4"/>
          <p:cNvSpPr/>
          <p:nvPr/>
        </p:nvSpPr>
        <p:spPr>
          <a:xfrm>
            <a:off x="141720" y="66687"/>
            <a:ext cx="4597438" cy="2842053"/>
          </a:xfrm>
          <a:custGeom>
            <a:avLst/>
            <a:gdLst/>
            <a:ahLst/>
            <a:cxnLst/>
            <a:rect l="l" t="t" r="r" b="b"/>
            <a:pathLst>
              <a:path w="4597438" h="2842053">
                <a:moveTo>
                  <a:pt x="0" y="0"/>
                </a:moveTo>
                <a:lnTo>
                  <a:pt x="4597438" y="0"/>
                </a:lnTo>
                <a:lnTo>
                  <a:pt x="4597438" y="2842052"/>
                </a:lnTo>
                <a:lnTo>
                  <a:pt x="0" y="284205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flipH="1">
            <a:off x="1600200" y="7658100"/>
            <a:ext cx="2076668" cy="1276207"/>
          </a:xfrm>
          <a:custGeom>
            <a:avLst/>
            <a:gdLst/>
            <a:ahLst/>
            <a:cxnLst/>
            <a:rect l="l" t="t" r="r" b="b"/>
            <a:pathLst>
              <a:path w="2076668" h="1276207">
                <a:moveTo>
                  <a:pt x="2076668" y="0"/>
                </a:moveTo>
                <a:lnTo>
                  <a:pt x="0" y="0"/>
                </a:lnTo>
                <a:lnTo>
                  <a:pt x="0" y="1276208"/>
                </a:lnTo>
                <a:lnTo>
                  <a:pt x="2076668" y="1276208"/>
                </a:lnTo>
                <a:lnTo>
                  <a:pt x="2076668"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a:off x="13792200" y="-657532"/>
            <a:ext cx="3837986" cy="4114800"/>
          </a:xfrm>
          <a:custGeom>
            <a:avLst/>
            <a:gdLst/>
            <a:ahLst/>
            <a:cxnLst/>
            <a:rect l="l" t="t" r="r" b="b"/>
            <a:pathLst>
              <a:path w="3837986" h="4114800">
                <a:moveTo>
                  <a:pt x="0" y="0"/>
                </a:moveTo>
                <a:lnTo>
                  <a:pt x="3837987" y="0"/>
                </a:lnTo>
                <a:lnTo>
                  <a:pt x="3837987"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7" name="Freeform 7"/>
          <p:cNvSpPr/>
          <p:nvPr/>
        </p:nvSpPr>
        <p:spPr>
          <a:xfrm>
            <a:off x="5788707" y="1637276"/>
            <a:ext cx="5357753" cy="5591583"/>
          </a:xfrm>
          <a:custGeom>
            <a:avLst/>
            <a:gdLst/>
            <a:ahLst/>
            <a:cxnLst/>
            <a:rect l="l" t="t" r="r" b="b"/>
            <a:pathLst>
              <a:path w="5357753" h="5591583">
                <a:moveTo>
                  <a:pt x="0" y="0"/>
                </a:moveTo>
                <a:lnTo>
                  <a:pt x="5357752" y="0"/>
                </a:lnTo>
                <a:lnTo>
                  <a:pt x="5357752" y="5591583"/>
                </a:lnTo>
                <a:lnTo>
                  <a:pt x="0" y="559158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8" name="TextBox 8"/>
          <p:cNvSpPr txBox="1"/>
          <p:nvPr/>
        </p:nvSpPr>
        <p:spPr>
          <a:xfrm>
            <a:off x="12020705" y="3621996"/>
            <a:ext cx="5238595" cy="3077766"/>
          </a:xfrm>
          <a:prstGeom prst="rect">
            <a:avLst/>
          </a:prstGeom>
        </p:spPr>
        <p:txBody>
          <a:bodyPr lIns="0" tIns="0" rIns="0" bIns="0" rtlCol="0" anchor="t">
            <a:spAutoFit/>
          </a:bodyPr>
          <a:lstStyle/>
          <a:p>
            <a:pPr>
              <a:lnSpc>
                <a:spcPts val="5976"/>
              </a:lnSpc>
            </a:pPr>
            <a:r>
              <a:rPr lang="en-US" sz="4980">
                <a:solidFill>
                  <a:srgbClr val="2B4B82"/>
                </a:solidFill>
                <a:latin typeface="Times New Roman" panose="02020603050405020304" pitchFamily="18" charset="0"/>
                <a:cs typeface="Times New Roman" panose="02020603050405020304" pitchFamily="18" charset="0"/>
              </a:rPr>
              <a:t>VŨ ĐỨC ANH</a:t>
            </a:r>
          </a:p>
          <a:p>
            <a:pPr marL="1075185" lvl="1" indent="-537592">
              <a:lnSpc>
                <a:spcPts val="5976"/>
              </a:lnSpc>
              <a:buFont typeface="Arial"/>
              <a:buChar char="•"/>
            </a:pPr>
            <a:r>
              <a:rPr lang="en-US" sz="4980">
                <a:solidFill>
                  <a:srgbClr val="2B4B82"/>
                </a:solidFill>
                <a:latin typeface="Times New Roman" panose="02020603050405020304" pitchFamily="18" charset="0"/>
                <a:cs typeface="Times New Roman" panose="02020603050405020304" pitchFamily="18" charset="0"/>
              </a:rPr>
              <a:t>Báo cáo</a:t>
            </a:r>
          </a:p>
          <a:p>
            <a:pPr marL="1075185" lvl="1" indent="-537592">
              <a:lnSpc>
                <a:spcPts val="5976"/>
              </a:lnSpc>
              <a:buFont typeface="Arial"/>
              <a:buChar char="•"/>
            </a:pPr>
            <a:r>
              <a:rPr lang="en-US" sz="4980">
                <a:solidFill>
                  <a:srgbClr val="2B4B82"/>
                </a:solidFill>
                <a:latin typeface="Times New Roman" panose="02020603050405020304" pitchFamily="18" charset="0"/>
                <a:cs typeface="Times New Roman" panose="02020603050405020304" pitchFamily="18" charset="0"/>
              </a:rPr>
              <a:t>Power point</a:t>
            </a:r>
          </a:p>
          <a:p>
            <a:pPr marL="1075185" lvl="1" indent="-537593">
              <a:lnSpc>
                <a:spcPts val="5976"/>
              </a:lnSpc>
              <a:buFont typeface="Arial"/>
              <a:buChar char="•"/>
            </a:pPr>
            <a:r>
              <a:rPr lang="en-US" sz="4980">
                <a:solidFill>
                  <a:srgbClr val="2B4B82"/>
                </a:solidFill>
                <a:latin typeface="Times New Roman" panose="02020603050405020304" pitchFamily="18" charset="0"/>
                <a:cs typeface="Times New Roman" panose="02020603050405020304" pitchFamily="18" charset="0"/>
              </a:rPr>
              <a:t>Thuyết trình</a:t>
            </a:r>
          </a:p>
        </p:txBody>
      </p:sp>
      <p:sp>
        <p:nvSpPr>
          <p:cNvPr id="9" name="TextBox 9"/>
          <p:cNvSpPr txBox="1"/>
          <p:nvPr/>
        </p:nvSpPr>
        <p:spPr>
          <a:xfrm>
            <a:off x="5071782" y="2284012"/>
            <a:ext cx="8144436" cy="1282402"/>
          </a:xfrm>
          <a:prstGeom prst="rect">
            <a:avLst/>
          </a:prstGeom>
        </p:spPr>
        <p:txBody>
          <a:bodyPr lIns="0" tIns="0" rIns="0" bIns="0" rtlCol="0" anchor="t">
            <a:spAutoFit/>
          </a:bodyPr>
          <a:lstStyle/>
          <a:p>
            <a:pPr algn="ctr">
              <a:lnSpc>
                <a:spcPts val="9964"/>
              </a:lnSpc>
            </a:pPr>
            <a:r>
              <a:rPr lang="en-US" sz="8304" dirty="0">
                <a:solidFill>
                  <a:srgbClr val="2B4B82"/>
                </a:solidFill>
                <a:latin typeface="Times New Roman" panose="02020603050405020304" pitchFamily="18" charset="0"/>
                <a:cs typeface="Times New Roman" panose="02020603050405020304" pitchFamily="18" charset="0"/>
              </a:rPr>
              <a:t>THÀNH VIÊN</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grpSp>
        <p:nvGrpSpPr>
          <p:cNvPr id="2" name="Group 2"/>
          <p:cNvGrpSpPr/>
          <p:nvPr/>
        </p:nvGrpSpPr>
        <p:grpSpPr>
          <a:xfrm>
            <a:off x="8508971" y="0"/>
            <a:ext cx="11989845" cy="4132328"/>
            <a:chOff x="0" y="0"/>
            <a:chExt cx="15986460" cy="5509771"/>
          </a:xfrm>
        </p:grpSpPr>
        <p:sp>
          <p:nvSpPr>
            <p:cNvPr id="3" name="TextBox 3"/>
            <p:cNvSpPr txBox="1"/>
            <p:nvPr/>
          </p:nvSpPr>
          <p:spPr>
            <a:xfrm>
              <a:off x="0" y="-19050"/>
              <a:ext cx="14260223" cy="2522777"/>
            </a:xfrm>
            <a:prstGeom prst="rect">
              <a:avLst/>
            </a:prstGeom>
          </p:spPr>
          <p:txBody>
            <a:bodyPr lIns="0" tIns="0" rIns="0" bIns="0" rtlCol="0" anchor="t">
              <a:spAutoFit/>
            </a:bodyPr>
            <a:lstStyle/>
            <a:p>
              <a:pPr algn="ctr">
                <a:lnSpc>
                  <a:spcPts val="14809"/>
                </a:lnSpc>
              </a:pPr>
              <a:r>
                <a:rPr lang="en-US" sz="12341">
                  <a:solidFill>
                    <a:srgbClr val="F7B4A7"/>
                  </a:solidFill>
                  <a:latin typeface="Josefin Sans Bold Italics"/>
                </a:rPr>
                <a:t>Nội Dung</a:t>
              </a:r>
            </a:p>
          </p:txBody>
        </p:sp>
        <p:sp>
          <p:nvSpPr>
            <p:cNvPr id="4" name="TextBox 4"/>
            <p:cNvSpPr txBox="1"/>
            <p:nvPr/>
          </p:nvSpPr>
          <p:spPr>
            <a:xfrm>
              <a:off x="0" y="4616943"/>
              <a:ext cx="15986460" cy="892828"/>
            </a:xfrm>
            <a:prstGeom prst="rect">
              <a:avLst/>
            </a:prstGeom>
          </p:spPr>
          <p:txBody>
            <a:bodyPr lIns="0" tIns="0" rIns="0" bIns="0" rtlCol="0" anchor="t">
              <a:spAutoFit/>
            </a:bodyPr>
            <a:lstStyle/>
            <a:p>
              <a:pPr>
                <a:lnSpc>
                  <a:spcPts val="6078"/>
                </a:lnSpc>
              </a:pPr>
              <a:endParaRPr/>
            </a:p>
          </p:txBody>
        </p:sp>
      </p:grpSp>
      <p:sp>
        <p:nvSpPr>
          <p:cNvPr id="5" name="Freeform 5"/>
          <p:cNvSpPr/>
          <p:nvPr/>
        </p:nvSpPr>
        <p:spPr>
          <a:xfrm>
            <a:off x="0" y="-867820"/>
            <a:ext cx="6041487" cy="7987543"/>
          </a:xfrm>
          <a:custGeom>
            <a:avLst/>
            <a:gdLst/>
            <a:ahLst/>
            <a:cxnLst/>
            <a:rect l="l" t="t" r="r" b="b"/>
            <a:pathLst>
              <a:path w="6041487" h="7987543">
                <a:moveTo>
                  <a:pt x="0" y="0"/>
                </a:moveTo>
                <a:lnTo>
                  <a:pt x="6041487" y="0"/>
                </a:lnTo>
                <a:lnTo>
                  <a:pt x="6041487" y="7987543"/>
                </a:lnTo>
                <a:lnTo>
                  <a:pt x="0" y="798754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2087259" y="582944"/>
            <a:ext cx="6560820" cy="8674161"/>
          </a:xfrm>
          <a:custGeom>
            <a:avLst/>
            <a:gdLst/>
            <a:ahLst/>
            <a:cxnLst/>
            <a:rect l="l" t="t" r="r" b="b"/>
            <a:pathLst>
              <a:path w="6560820" h="8674161">
                <a:moveTo>
                  <a:pt x="0" y="0"/>
                </a:moveTo>
                <a:lnTo>
                  <a:pt x="6560820" y="0"/>
                </a:lnTo>
                <a:lnTo>
                  <a:pt x="6560820" y="8674161"/>
                </a:lnTo>
                <a:lnTo>
                  <a:pt x="0" y="867416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a:off x="6646273" y="1487511"/>
            <a:ext cx="6950059" cy="9188780"/>
          </a:xfrm>
          <a:custGeom>
            <a:avLst/>
            <a:gdLst/>
            <a:ahLst/>
            <a:cxnLst/>
            <a:rect l="l" t="t" r="r" b="b"/>
            <a:pathLst>
              <a:path w="6950059" h="9188780">
                <a:moveTo>
                  <a:pt x="0" y="0"/>
                </a:moveTo>
                <a:lnTo>
                  <a:pt x="6950059" y="0"/>
                </a:lnTo>
                <a:lnTo>
                  <a:pt x="6950059" y="9188780"/>
                </a:lnTo>
                <a:lnTo>
                  <a:pt x="0" y="918878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8" name="Freeform 8"/>
          <p:cNvSpPr/>
          <p:nvPr/>
        </p:nvSpPr>
        <p:spPr>
          <a:xfrm>
            <a:off x="11002573" y="2320695"/>
            <a:ext cx="7002641" cy="9258300"/>
          </a:xfrm>
          <a:custGeom>
            <a:avLst/>
            <a:gdLst/>
            <a:ahLst/>
            <a:cxnLst/>
            <a:rect l="l" t="t" r="r" b="b"/>
            <a:pathLst>
              <a:path w="7002641" h="9258300">
                <a:moveTo>
                  <a:pt x="0" y="0"/>
                </a:moveTo>
                <a:lnTo>
                  <a:pt x="7002641" y="0"/>
                </a:lnTo>
                <a:lnTo>
                  <a:pt x="7002641" y="9258300"/>
                </a:lnTo>
                <a:lnTo>
                  <a:pt x="0" y="92583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9" name="TextBox 9"/>
          <p:cNvSpPr txBox="1"/>
          <p:nvPr/>
        </p:nvSpPr>
        <p:spPr>
          <a:xfrm rot="-1728078">
            <a:off x="-970321" y="2767411"/>
            <a:ext cx="7020998" cy="491528"/>
          </a:xfrm>
          <a:prstGeom prst="rect">
            <a:avLst/>
          </a:prstGeom>
        </p:spPr>
        <p:txBody>
          <a:bodyPr lIns="0" tIns="0" rIns="0" bIns="0" rtlCol="0" anchor="t">
            <a:spAutoFit/>
          </a:bodyPr>
          <a:lstStyle/>
          <a:p>
            <a:pPr algn="ctr">
              <a:lnSpc>
                <a:spcPts val="3943"/>
              </a:lnSpc>
            </a:pPr>
            <a:r>
              <a:rPr lang="en-US" sz="2817" spc="338">
                <a:solidFill>
                  <a:srgbClr val="000000"/>
                </a:solidFill>
                <a:latin typeface="DejaVu Serif Bold"/>
              </a:rPr>
              <a:t>Phần I: Tổng quan </a:t>
            </a:r>
          </a:p>
        </p:txBody>
      </p:sp>
      <p:sp>
        <p:nvSpPr>
          <p:cNvPr id="10" name="TextBox 10"/>
          <p:cNvSpPr txBox="1"/>
          <p:nvPr/>
        </p:nvSpPr>
        <p:spPr>
          <a:xfrm rot="-1781550">
            <a:off x="2678961" y="4172022"/>
            <a:ext cx="6102199" cy="1557682"/>
          </a:xfrm>
          <a:prstGeom prst="rect">
            <a:avLst/>
          </a:prstGeom>
        </p:spPr>
        <p:txBody>
          <a:bodyPr lIns="0" tIns="0" rIns="0" bIns="0" rtlCol="0" anchor="t">
            <a:spAutoFit/>
          </a:bodyPr>
          <a:lstStyle/>
          <a:p>
            <a:pPr algn="ctr">
              <a:lnSpc>
                <a:spcPts val="4121"/>
              </a:lnSpc>
            </a:pPr>
            <a:r>
              <a:rPr lang="en-US" sz="2943" spc="353">
                <a:solidFill>
                  <a:srgbClr val="000000"/>
                </a:solidFill>
                <a:latin typeface="DejaVu Serif Bold"/>
              </a:rPr>
              <a:t>Phần II:Mục tiêu của phần mềm và thuật toán MD5</a:t>
            </a:r>
          </a:p>
        </p:txBody>
      </p:sp>
      <p:sp>
        <p:nvSpPr>
          <p:cNvPr id="11" name="TextBox 11"/>
          <p:cNvSpPr txBox="1"/>
          <p:nvPr/>
        </p:nvSpPr>
        <p:spPr>
          <a:xfrm rot="-1798634">
            <a:off x="7387763" y="4479538"/>
            <a:ext cx="5962434" cy="1041591"/>
          </a:xfrm>
          <a:prstGeom prst="rect">
            <a:avLst/>
          </a:prstGeom>
        </p:spPr>
        <p:txBody>
          <a:bodyPr lIns="0" tIns="0" rIns="0" bIns="0" rtlCol="0" anchor="t">
            <a:spAutoFit/>
          </a:bodyPr>
          <a:lstStyle/>
          <a:p>
            <a:pPr algn="ctr">
              <a:lnSpc>
                <a:spcPts val="4138"/>
              </a:lnSpc>
            </a:pPr>
            <a:r>
              <a:rPr lang="en-US" sz="2955" spc="354">
                <a:solidFill>
                  <a:srgbClr val="000000"/>
                </a:solidFill>
                <a:latin typeface="DejaVu Serif Bold"/>
              </a:rPr>
              <a:t>Phần III: Demo, kết quả thực hiện</a:t>
            </a:r>
          </a:p>
        </p:txBody>
      </p:sp>
      <p:sp>
        <p:nvSpPr>
          <p:cNvPr id="12" name="TextBox 12"/>
          <p:cNvSpPr txBox="1"/>
          <p:nvPr/>
        </p:nvSpPr>
        <p:spPr>
          <a:xfrm rot="-1786127">
            <a:off x="11576251" y="6589817"/>
            <a:ext cx="6275685" cy="937059"/>
          </a:xfrm>
          <a:prstGeom prst="rect">
            <a:avLst/>
          </a:prstGeom>
        </p:spPr>
        <p:txBody>
          <a:bodyPr lIns="0" tIns="0" rIns="0" bIns="0" rtlCol="0" anchor="t">
            <a:spAutoFit/>
          </a:bodyPr>
          <a:lstStyle/>
          <a:p>
            <a:pPr algn="ctr">
              <a:lnSpc>
                <a:spcPts val="3764"/>
              </a:lnSpc>
            </a:pPr>
            <a:r>
              <a:rPr lang="en-US" sz="2688" spc="322">
                <a:solidFill>
                  <a:srgbClr val="000000"/>
                </a:solidFill>
                <a:latin typeface="DejaVu Serif Bold"/>
              </a:rPr>
              <a:t>Phần IV: kết luận và phương hướng phát triển </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94DDDE"/>
        </a:solidFill>
        <a:effectLst/>
      </p:bgPr>
    </p:bg>
    <p:spTree>
      <p:nvGrpSpPr>
        <p:cNvPr id="1" name=""/>
        <p:cNvGrpSpPr/>
        <p:nvPr/>
      </p:nvGrpSpPr>
      <p:grpSpPr>
        <a:xfrm>
          <a:off x="0" y="0"/>
          <a:ext cx="0" cy="0"/>
          <a:chOff x="0" y="0"/>
          <a:chExt cx="0" cy="0"/>
        </a:xfrm>
      </p:grpSpPr>
      <p:sp>
        <p:nvSpPr>
          <p:cNvPr id="2" name="Freeform 2"/>
          <p:cNvSpPr/>
          <p:nvPr/>
        </p:nvSpPr>
        <p:spPr>
          <a:xfrm>
            <a:off x="12937687" y="2757034"/>
            <a:ext cx="5131837" cy="4114800"/>
          </a:xfrm>
          <a:custGeom>
            <a:avLst/>
            <a:gdLst/>
            <a:ahLst/>
            <a:cxnLst/>
            <a:rect l="l" t="t" r="r" b="b"/>
            <a:pathLst>
              <a:path w="5131837" h="4114800">
                <a:moveTo>
                  <a:pt x="0" y="0"/>
                </a:moveTo>
                <a:lnTo>
                  <a:pt x="5131837" y="0"/>
                </a:lnTo>
                <a:lnTo>
                  <a:pt x="5131837"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247122" y="5143500"/>
            <a:ext cx="5664932" cy="4419201"/>
          </a:xfrm>
          <a:custGeom>
            <a:avLst/>
            <a:gdLst/>
            <a:ahLst/>
            <a:cxnLst/>
            <a:rect l="l" t="t" r="r" b="b"/>
            <a:pathLst>
              <a:path w="5664932" h="4419201">
                <a:moveTo>
                  <a:pt x="0" y="0"/>
                </a:moveTo>
                <a:lnTo>
                  <a:pt x="5664931" y="0"/>
                </a:lnTo>
                <a:lnTo>
                  <a:pt x="5664931" y="4419201"/>
                </a:lnTo>
                <a:lnTo>
                  <a:pt x="0" y="4419201"/>
                </a:lnTo>
                <a:lnTo>
                  <a:pt x="0" y="0"/>
                </a:lnTo>
                <a:close/>
              </a:path>
            </a:pathLst>
          </a:custGeom>
          <a:blipFill>
            <a:blip r:embed="rId4"/>
            <a:stretch>
              <a:fillRect l="-80653" t="-69344" r="-79439" b="-18199"/>
            </a:stretch>
          </a:blipFill>
        </p:spPr>
      </p:sp>
      <p:grpSp>
        <p:nvGrpSpPr>
          <p:cNvPr id="4" name="Group 4"/>
          <p:cNvGrpSpPr/>
          <p:nvPr/>
        </p:nvGrpSpPr>
        <p:grpSpPr>
          <a:xfrm>
            <a:off x="247122" y="-280316"/>
            <a:ext cx="17822402" cy="4747335"/>
            <a:chOff x="0" y="0"/>
            <a:chExt cx="23763203" cy="6329780"/>
          </a:xfrm>
        </p:grpSpPr>
        <p:sp>
          <p:nvSpPr>
            <p:cNvPr id="5" name="TextBox 5"/>
            <p:cNvSpPr txBox="1"/>
            <p:nvPr/>
          </p:nvSpPr>
          <p:spPr>
            <a:xfrm>
              <a:off x="0" y="635814"/>
              <a:ext cx="23763203" cy="3838096"/>
            </a:xfrm>
            <a:prstGeom prst="rect">
              <a:avLst/>
            </a:prstGeom>
          </p:spPr>
          <p:txBody>
            <a:bodyPr lIns="0" tIns="0" rIns="0" bIns="0" rtlCol="0" anchor="t">
              <a:spAutoFit/>
            </a:bodyPr>
            <a:lstStyle/>
            <a:p>
              <a:pPr>
                <a:lnSpc>
                  <a:spcPts val="7458"/>
                </a:lnSpc>
              </a:pPr>
              <a:r>
                <a:rPr lang="en-US" sz="6215" dirty="0" err="1">
                  <a:solidFill>
                    <a:srgbClr val="31356E"/>
                  </a:solidFill>
                  <a:latin typeface="Times New Roman" panose="02020603050405020304" pitchFamily="18" charset="0"/>
                  <a:cs typeface="Times New Roman" panose="02020603050405020304" pitchFamily="18" charset="0"/>
                </a:rPr>
                <a:t>Chương</a:t>
              </a:r>
              <a:r>
                <a:rPr lang="en-US" sz="6215" dirty="0">
                  <a:solidFill>
                    <a:srgbClr val="31356E"/>
                  </a:solidFill>
                  <a:latin typeface="Times New Roman" panose="02020603050405020304" pitchFamily="18" charset="0"/>
                  <a:cs typeface="Times New Roman" panose="02020603050405020304" pitchFamily="18" charset="0"/>
                </a:rPr>
                <a:t> I: </a:t>
              </a:r>
              <a:r>
                <a:rPr lang="en-US" sz="6215" dirty="0" err="1">
                  <a:solidFill>
                    <a:srgbClr val="31356E"/>
                  </a:solidFill>
                  <a:latin typeface="Times New Roman" panose="02020603050405020304" pitchFamily="18" charset="0"/>
                  <a:cs typeface="Times New Roman" panose="02020603050405020304" pitchFamily="18" charset="0"/>
                </a:rPr>
                <a:t>Tổng</a:t>
              </a:r>
              <a:r>
                <a:rPr lang="en-US" sz="6215" dirty="0">
                  <a:solidFill>
                    <a:srgbClr val="31356E"/>
                  </a:solidFill>
                  <a:latin typeface="Times New Roman" panose="02020603050405020304" pitchFamily="18" charset="0"/>
                  <a:cs typeface="Times New Roman" panose="02020603050405020304" pitchFamily="18" charset="0"/>
                </a:rPr>
                <a:t> </a:t>
              </a:r>
              <a:r>
                <a:rPr lang="en-US" sz="6215" dirty="0" err="1">
                  <a:solidFill>
                    <a:srgbClr val="31356E"/>
                  </a:solidFill>
                  <a:latin typeface="Times New Roman" panose="02020603050405020304" pitchFamily="18" charset="0"/>
                  <a:cs typeface="Times New Roman" panose="02020603050405020304" pitchFamily="18" charset="0"/>
                </a:rPr>
                <a:t>quan</a:t>
              </a:r>
              <a:r>
                <a:rPr lang="en-US" sz="6215" dirty="0">
                  <a:solidFill>
                    <a:srgbClr val="31356E"/>
                  </a:solidFill>
                  <a:latin typeface="Times New Roman" panose="02020603050405020304" pitchFamily="18" charset="0"/>
                  <a:cs typeface="Times New Roman" panose="02020603050405020304" pitchFamily="18" charset="0"/>
                </a:rPr>
                <a:t> </a:t>
              </a:r>
              <a:r>
                <a:rPr lang="en-US" sz="6215" dirty="0" err="1">
                  <a:solidFill>
                    <a:srgbClr val="31356E"/>
                  </a:solidFill>
                  <a:latin typeface="Times New Roman" panose="02020603050405020304" pitchFamily="18" charset="0"/>
                  <a:cs typeface="Times New Roman" panose="02020603050405020304" pitchFamily="18" charset="0"/>
                </a:rPr>
                <a:t>về</a:t>
              </a:r>
              <a:r>
                <a:rPr lang="en-US" sz="6215" dirty="0">
                  <a:solidFill>
                    <a:srgbClr val="31356E"/>
                  </a:solidFill>
                  <a:latin typeface="Times New Roman" panose="02020603050405020304" pitchFamily="18" charset="0"/>
                  <a:cs typeface="Times New Roman" panose="02020603050405020304" pitchFamily="18" charset="0"/>
                </a:rPr>
                <a:t> </a:t>
              </a:r>
              <a:r>
                <a:rPr lang="en-US" sz="6215" dirty="0" err="1">
                  <a:solidFill>
                    <a:srgbClr val="31356E"/>
                  </a:solidFill>
                  <a:latin typeface="Times New Roman" panose="02020603050405020304" pitchFamily="18" charset="0"/>
                  <a:cs typeface="Times New Roman" panose="02020603050405020304" pitchFamily="18" charset="0"/>
                </a:rPr>
                <a:t>phần</a:t>
              </a:r>
              <a:r>
                <a:rPr lang="en-US" sz="6215" dirty="0">
                  <a:solidFill>
                    <a:srgbClr val="31356E"/>
                  </a:solidFill>
                  <a:latin typeface="Times New Roman" panose="02020603050405020304" pitchFamily="18" charset="0"/>
                  <a:cs typeface="Times New Roman" panose="02020603050405020304" pitchFamily="18" charset="0"/>
                </a:rPr>
                <a:t> </a:t>
              </a:r>
              <a:r>
                <a:rPr lang="en-US" sz="6215" dirty="0" err="1">
                  <a:solidFill>
                    <a:srgbClr val="31356E"/>
                  </a:solidFill>
                  <a:latin typeface="Times New Roman" panose="02020603050405020304" pitchFamily="18" charset="0"/>
                  <a:cs typeface="Times New Roman" panose="02020603050405020304" pitchFamily="18" charset="0"/>
                </a:rPr>
                <a:t>mềm</a:t>
              </a:r>
              <a:r>
                <a:rPr lang="en-US" sz="6215" dirty="0">
                  <a:solidFill>
                    <a:srgbClr val="31356E"/>
                  </a:solidFill>
                  <a:latin typeface="Times New Roman" panose="02020603050405020304" pitchFamily="18" charset="0"/>
                  <a:cs typeface="Times New Roman" panose="02020603050405020304" pitchFamily="18" charset="0"/>
                </a:rPr>
                <a:t> </a:t>
              </a:r>
              <a:r>
                <a:rPr lang="en-US" sz="6215" dirty="0" err="1">
                  <a:solidFill>
                    <a:srgbClr val="31356E"/>
                  </a:solidFill>
                  <a:latin typeface="Times New Roman" panose="02020603050405020304" pitchFamily="18" charset="0"/>
                  <a:cs typeface="Times New Roman" panose="02020603050405020304" pitchFamily="18" charset="0"/>
                </a:rPr>
                <a:t>lưu</a:t>
              </a:r>
              <a:r>
                <a:rPr lang="en-US" sz="6215" dirty="0">
                  <a:solidFill>
                    <a:srgbClr val="31356E"/>
                  </a:solidFill>
                  <a:latin typeface="Times New Roman" panose="02020603050405020304" pitchFamily="18" charset="0"/>
                  <a:cs typeface="Times New Roman" panose="02020603050405020304" pitchFamily="18" charset="0"/>
                </a:rPr>
                <a:t> </a:t>
              </a:r>
              <a:r>
                <a:rPr lang="en-US" sz="6215" dirty="0" err="1">
                  <a:solidFill>
                    <a:srgbClr val="31356E"/>
                  </a:solidFill>
                  <a:latin typeface="Times New Roman" panose="02020603050405020304" pitchFamily="18" charset="0"/>
                  <a:cs typeface="Times New Roman" panose="02020603050405020304" pitchFamily="18" charset="0"/>
                </a:rPr>
                <a:t>trữ</a:t>
              </a:r>
              <a:r>
                <a:rPr lang="en-US" sz="6215" dirty="0">
                  <a:solidFill>
                    <a:srgbClr val="31356E"/>
                  </a:solidFill>
                  <a:latin typeface="Times New Roman" panose="02020603050405020304" pitchFamily="18" charset="0"/>
                  <a:cs typeface="Times New Roman" panose="02020603050405020304" pitchFamily="18" charset="0"/>
                </a:rPr>
                <a:t> </a:t>
              </a:r>
              <a:r>
                <a:rPr lang="en-US" sz="6215" dirty="0" err="1">
                  <a:solidFill>
                    <a:srgbClr val="31356E"/>
                  </a:solidFill>
                  <a:latin typeface="Times New Roman" panose="02020603050405020304" pitchFamily="18" charset="0"/>
                  <a:cs typeface="Times New Roman" panose="02020603050405020304" pitchFamily="18" charset="0"/>
                </a:rPr>
                <a:t>và</a:t>
              </a:r>
              <a:r>
                <a:rPr lang="en-US" sz="6215" dirty="0">
                  <a:solidFill>
                    <a:srgbClr val="31356E"/>
                  </a:solidFill>
                  <a:latin typeface="Times New Roman" panose="02020603050405020304" pitchFamily="18" charset="0"/>
                  <a:cs typeface="Times New Roman" panose="02020603050405020304" pitchFamily="18" charset="0"/>
                </a:rPr>
                <a:t> </a:t>
              </a:r>
              <a:r>
                <a:rPr lang="en-US" sz="6215" dirty="0" err="1">
                  <a:solidFill>
                    <a:srgbClr val="31356E"/>
                  </a:solidFill>
                  <a:latin typeface="Times New Roman" panose="02020603050405020304" pitchFamily="18" charset="0"/>
                  <a:cs typeface="Times New Roman" panose="02020603050405020304" pitchFamily="18" charset="0"/>
                </a:rPr>
                <a:t>bảo</a:t>
              </a:r>
              <a:r>
                <a:rPr lang="en-US" sz="6215" dirty="0">
                  <a:solidFill>
                    <a:srgbClr val="31356E"/>
                  </a:solidFill>
                  <a:latin typeface="Times New Roman" panose="02020603050405020304" pitchFamily="18" charset="0"/>
                  <a:cs typeface="Times New Roman" panose="02020603050405020304" pitchFamily="18" charset="0"/>
                </a:rPr>
                <a:t> </a:t>
              </a:r>
              <a:r>
                <a:rPr lang="en-US" sz="6215" dirty="0" err="1">
                  <a:solidFill>
                    <a:srgbClr val="31356E"/>
                  </a:solidFill>
                  <a:latin typeface="Times New Roman" panose="02020603050405020304" pitchFamily="18" charset="0"/>
                  <a:cs typeface="Times New Roman" panose="02020603050405020304" pitchFamily="18" charset="0"/>
                </a:rPr>
                <a:t>mật</a:t>
              </a:r>
              <a:r>
                <a:rPr lang="en-US" sz="6215" dirty="0">
                  <a:solidFill>
                    <a:srgbClr val="31356E"/>
                  </a:solidFill>
                  <a:latin typeface="Times New Roman" panose="02020603050405020304" pitchFamily="18" charset="0"/>
                  <a:cs typeface="Times New Roman" panose="02020603050405020304" pitchFamily="18" charset="0"/>
                </a:rPr>
                <a:t> </a:t>
              </a:r>
              <a:r>
                <a:rPr lang="en-US" sz="6215" dirty="0" err="1">
                  <a:solidFill>
                    <a:srgbClr val="31356E"/>
                  </a:solidFill>
                  <a:latin typeface="Times New Roman" panose="02020603050405020304" pitchFamily="18" charset="0"/>
                  <a:cs typeface="Times New Roman" panose="02020603050405020304" pitchFamily="18" charset="0"/>
                </a:rPr>
                <a:t>thông</a:t>
              </a:r>
              <a:r>
                <a:rPr lang="en-US" sz="6215" dirty="0">
                  <a:solidFill>
                    <a:srgbClr val="31356E"/>
                  </a:solidFill>
                  <a:latin typeface="Times New Roman" panose="02020603050405020304" pitchFamily="18" charset="0"/>
                  <a:cs typeface="Times New Roman" panose="02020603050405020304" pitchFamily="18" charset="0"/>
                </a:rPr>
                <a:t> tin</a:t>
              </a:r>
            </a:p>
            <a:p>
              <a:pPr>
                <a:lnSpc>
                  <a:spcPts val="7712"/>
                </a:lnSpc>
              </a:pPr>
              <a:endParaRPr lang="en-US" sz="6215" dirty="0">
                <a:solidFill>
                  <a:srgbClr val="31356E"/>
                </a:solidFill>
                <a:latin typeface="Times New Roman" panose="02020603050405020304" pitchFamily="18" charset="0"/>
                <a:cs typeface="Times New Roman" panose="02020603050405020304" pitchFamily="18" charset="0"/>
              </a:endParaRPr>
            </a:p>
          </p:txBody>
        </p:sp>
        <p:sp>
          <p:nvSpPr>
            <p:cNvPr id="6" name="TextBox 6"/>
            <p:cNvSpPr txBox="1"/>
            <p:nvPr/>
          </p:nvSpPr>
          <p:spPr>
            <a:xfrm>
              <a:off x="0" y="5758009"/>
              <a:ext cx="22767457" cy="877861"/>
            </a:xfrm>
            <a:prstGeom prst="rect">
              <a:avLst/>
            </a:prstGeom>
          </p:spPr>
          <p:txBody>
            <a:bodyPr lIns="0" tIns="0" rIns="0" bIns="0" rtlCol="0" anchor="t">
              <a:spAutoFit/>
            </a:bodyPr>
            <a:lstStyle/>
            <a:p>
              <a:pPr>
                <a:lnSpc>
                  <a:spcPts val="5172"/>
                </a:lnSpc>
              </a:pPr>
              <a:endParaRPr/>
            </a:p>
          </p:txBody>
        </p:sp>
      </p:grpSp>
      <p:sp>
        <p:nvSpPr>
          <p:cNvPr id="7" name="TextBox 7"/>
          <p:cNvSpPr txBox="1"/>
          <p:nvPr/>
        </p:nvSpPr>
        <p:spPr>
          <a:xfrm>
            <a:off x="721180" y="2036202"/>
            <a:ext cx="12690565" cy="2612110"/>
          </a:xfrm>
          <a:prstGeom prst="rect">
            <a:avLst/>
          </a:prstGeom>
        </p:spPr>
        <p:txBody>
          <a:bodyPr lIns="0" tIns="0" rIns="0" bIns="0" rtlCol="0" anchor="t">
            <a:spAutoFit/>
          </a:bodyPr>
          <a:lstStyle/>
          <a:p>
            <a:pPr algn="just">
              <a:lnSpc>
                <a:spcPts val="3462"/>
              </a:lnSpc>
            </a:pPr>
            <a:r>
              <a:rPr lang="en-US" sz="2472">
                <a:solidFill>
                  <a:srgbClr val="000000"/>
                </a:solidFill>
                <a:latin typeface="DejaVu Serif Bold Italics"/>
              </a:rPr>
              <a:t>Khái niệm:</a:t>
            </a:r>
          </a:p>
          <a:p>
            <a:pPr marL="533890" lvl="1" indent="-266945" algn="just">
              <a:lnSpc>
                <a:spcPts val="3462"/>
              </a:lnSpc>
              <a:buFont typeface="Arial"/>
              <a:buChar char="•"/>
            </a:pPr>
            <a:r>
              <a:rPr lang="en-US" sz="2472">
                <a:solidFill>
                  <a:srgbClr val="000000"/>
                </a:solidFill>
                <a:latin typeface="DejaVu Serif Bold"/>
              </a:rPr>
              <a:t>Bảo mật dữ liệu là công việc bảo vệ thông tin số sao cho không bị truy cập trái phép, bị hỏng hay đánh cắp. Khái niệm này bao trùm mọi phương thức bảo mật thông tin, từ bảo mật phần cứng, kiểm soát quyền truy cập, bảo mật logic cho phần mềm hay thậm chí là cả chính sách và quy trình của doanh nghiệp.</a:t>
            </a:r>
          </a:p>
        </p:txBody>
      </p:sp>
      <p:sp>
        <p:nvSpPr>
          <p:cNvPr id="8" name="TextBox 8"/>
          <p:cNvSpPr txBox="1"/>
          <p:nvPr/>
        </p:nvSpPr>
        <p:spPr>
          <a:xfrm>
            <a:off x="5799382" y="6814684"/>
            <a:ext cx="12270142" cy="2670289"/>
          </a:xfrm>
          <a:prstGeom prst="rect">
            <a:avLst/>
          </a:prstGeom>
        </p:spPr>
        <p:txBody>
          <a:bodyPr lIns="0" tIns="0" rIns="0" bIns="0" rtlCol="0" anchor="t">
            <a:spAutoFit/>
          </a:bodyPr>
          <a:lstStyle/>
          <a:p>
            <a:pPr marL="537588" lvl="1" indent="-268794" algn="just">
              <a:lnSpc>
                <a:spcPts val="3485"/>
              </a:lnSpc>
              <a:buFont typeface="Arial"/>
              <a:buChar char="•"/>
            </a:pPr>
            <a:r>
              <a:rPr lang="en-US" sz="2489">
                <a:solidFill>
                  <a:srgbClr val="000000"/>
                </a:solidFill>
                <a:latin typeface="DejaVu Serif Bold"/>
              </a:rPr>
              <a:t>Lưu trữ dữ liệu (trong tiếng anh là Data Storage) là việc lưu trữ (ghi) thông tin (hay các dữ liệu) trong phương tiện lưu trữ nào đó. Hình thức lưu trữ điện tử yêu cầu cần có năng lượng điện để lưu trữ, truy xuất dữ liệu. Chúng ta có thể lưu trữ các thông tin bằng nhiều hình thức khác nhau bằng nhiều phương tiện khác nhau.</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94DDDE"/>
        </a:solidFill>
        <a:effectLst/>
      </p:bgPr>
    </p:bg>
    <p:spTree>
      <p:nvGrpSpPr>
        <p:cNvPr id="1" name=""/>
        <p:cNvGrpSpPr/>
        <p:nvPr/>
      </p:nvGrpSpPr>
      <p:grpSpPr>
        <a:xfrm>
          <a:off x="0" y="0"/>
          <a:ext cx="0" cy="0"/>
          <a:chOff x="0" y="0"/>
          <a:chExt cx="0" cy="0"/>
        </a:xfrm>
      </p:grpSpPr>
      <p:sp>
        <p:nvSpPr>
          <p:cNvPr id="2" name="Freeform 2"/>
          <p:cNvSpPr/>
          <p:nvPr/>
        </p:nvSpPr>
        <p:spPr>
          <a:xfrm>
            <a:off x="186496" y="442630"/>
            <a:ext cx="1723404" cy="2440218"/>
          </a:xfrm>
          <a:custGeom>
            <a:avLst/>
            <a:gdLst/>
            <a:ahLst/>
            <a:cxnLst/>
            <a:rect l="l" t="t" r="r" b="b"/>
            <a:pathLst>
              <a:path w="1723404" h="2440218">
                <a:moveTo>
                  <a:pt x="0" y="0"/>
                </a:moveTo>
                <a:lnTo>
                  <a:pt x="1723404" y="0"/>
                </a:lnTo>
                <a:lnTo>
                  <a:pt x="1723404" y="2440219"/>
                </a:lnTo>
                <a:lnTo>
                  <a:pt x="0" y="244021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2952974" y="1043253"/>
            <a:ext cx="7010141" cy="906145"/>
          </a:xfrm>
          <a:prstGeom prst="rect">
            <a:avLst/>
          </a:prstGeom>
        </p:spPr>
        <p:txBody>
          <a:bodyPr lIns="0" tIns="0" rIns="0" bIns="0" rtlCol="0" anchor="t">
            <a:spAutoFit/>
          </a:bodyPr>
          <a:lstStyle/>
          <a:p>
            <a:pPr algn="ctr">
              <a:lnSpc>
                <a:spcPts val="7279"/>
              </a:lnSpc>
            </a:pPr>
            <a:r>
              <a:rPr lang="en-US" sz="5199">
                <a:solidFill>
                  <a:srgbClr val="000000"/>
                </a:solidFill>
                <a:latin typeface="DejaVu Serif Bold"/>
              </a:rPr>
              <a:t>Lý do chọn đề tài </a:t>
            </a:r>
          </a:p>
        </p:txBody>
      </p:sp>
      <p:sp>
        <p:nvSpPr>
          <p:cNvPr id="4" name="TextBox 4"/>
          <p:cNvSpPr txBox="1"/>
          <p:nvPr/>
        </p:nvSpPr>
        <p:spPr>
          <a:xfrm>
            <a:off x="3490165" y="4070245"/>
            <a:ext cx="4441434" cy="3381375"/>
          </a:xfrm>
          <a:prstGeom prst="rect">
            <a:avLst/>
          </a:prstGeom>
        </p:spPr>
        <p:txBody>
          <a:bodyPr lIns="0" tIns="0" rIns="0" bIns="0" rtlCol="0" anchor="t">
            <a:spAutoFit/>
          </a:bodyPr>
          <a:lstStyle/>
          <a:p>
            <a:pPr>
              <a:lnSpc>
                <a:spcPts val="4479"/>
              </a:lnSpc>
              <a:spcBef>
                <a:spcPct val="0"/>
              </a:spcBef>
            </a:pPr>
            <a:r>
              <a:rPr lang="en-US" sz="3733">
                <a:solidFill>
                  <a:srgbClr val="000000"/>
                </a:solidFill>
                <a:latin typeface="DejaVu Serif"/>
              </a:rPr>
              <a:t>Mong muốn tạo ra một phần mềm cho người dùng lưu chữ và bảo mật thông tin cá nhân</a:t>
            </a:r>
          </a:p>
        </p:txBody>
      </p:sp>
      <p:sp>
        <p:nvSpPr>
          <p:cNvPr id="5" name="TextBox 5"/>
          <p:cNvSpPr txBox="1"/>
          <p:nvPr/>
        </p:nvSpPr>
        <p:spPr>
          <a:xfrm>
            <a:off x="10433259" y="4060720"/>
            <a:ext cx="4095981" cy="2733675"/>
          </a:xfrm>
          <a:prstGeom prst="rect">
            <a:avLst/>
          </a:prstGeom>
        </p:spPr>
        <p:txBody>
          <a:bodyPr lIns="0" tIns="0" rIns="0" bIns="0" rtlCol="0" anchor="t">
            <a:spAutoFit/>
          </a:bodyPr>
          <a:lstStyle/>
          <a:p>
            <a:pPr>
              <a:lnSpc>
                <a:spcPts val="4326"/>
              </a:lnSpc>
              <a:spcBef>
                <a:spcPct val="0"/>
              </a:spcBef>
            </a:pPr>
            <a:r>
              <a:rPr lang="en-US" sz="3605">
                <a:solidFill>
                  <a:srgbClr val="000000"/>
                </a:solidFill>
                <a:latin typeface="DejaVu Serif"/>
              </a:rPr>
              <a:t>Muốn tạo ra một phần mềm mà không cần phải trả phí mới có thể sử dụng</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sp>
        <p:nvSpPr>
          <p:cNvPr id="2" name="TextBox 2"/>
          <p:cNvSpPr txBox="1"/>
          <p:nvPr/>
        </p:nvSpPr>
        <p:spPr>
          <a:xfrm>
            <a:off x="0" y="619125"/>
            <a:ext cx="17259300" cy="795089"/>
          </a:xfrm>
          <a:prstGeom prst="rect">
            <a:avLst/>
          </a:prstGeom>
        </p:spPr>
        <p:txBody>
          <a:bodyPr lIns="0" tIns="0" rIns="0" bIns="0" rtlCol="0" anchor="t">
            <a:spAutoFit/>
          </a:bodyPr>
          <a:lstStyle/>
          <a:p>
            <a:pPr algn="ctr">
              <a:lnSpc>
                <a:spcPts val="6241"/>
              </a:lnSpc>
              <a:spcBef>
                <a:spcPct val="0"/>
              </a:spcBef>
            </a:pPr>
            <a:r>
              <a:rPr lang="vi-VN" sz="5201" dirty="0">
                <a:solidFill>
                  <a:srgbClr val="FFFFFF"/>
                </a:solidFill>
                <a:latin typeface="DejaVu Serif Bold"/>
              </a:rPr>
              <a:t>II</a:t>
            </a:r>
            <a:r>
              <a:rPr lang="en-US" sz="5201" dirty="0">
                <a:solidFill>
                  <a:srgbClr val="FFFFFF"/>
                </a:solidFill>
                <a:latin typeface="DejaVu Serif Bold"/>
              </a:rPr>
              <a:t>. </a:t>
            </a:r>
            <a:r>
              <a:rPr lang="en-US" sz="5201" dirty="0" err="1">
                <a:solidFill>
                  <a:srgbClr val="FFFFFF"/>
                </a:solidFill>
                <a:latin typeface="DejaVu Serif Bold"/>
              </a:rPr>
              <a:t>Mục</a:t>
            </a:r>
            <a:r>
              <a:rPr lang="en-US" sz="5201" dirty="0">
                <a:solidFill>
                  <a:srgbClr val="FFFFFF"/>
                </a:solidFill>
                <a:latin typeface="DejaVu Serif Bold"/>
              </a:rPr>
              <a:t> </a:t>
            </a:r>
            <a:r>
              <a:rPr lang="en-US" sz="5201" dirty="0" err="1">
                <a:solidFill>
                  <a:srgbClr val="FFFFFF"/>
                </a:solidFill>
                <a:latin typeface="DejaVu Serif Bold"/>
              </a:rPr>
              <a:t>tiêu</a:t>
            </a:r>
            <a:r>
              <a:rPr lang="en-US" sz="5201" dirty="0">
                <a:solidFill>
                  <a:srgbClr val="FFFFFF"/>
                </a:solidFill>
                <a:latin typeface="DejaVu Serif Bold"/>
              </a:rPr>
              <a:t> </a:t>
            </a:r>
            <a:r>
              <a:rPr lang="en-US" sz="5201" dirty="0" err="1">
                <a:solidFill>
                  <a:srgbClr val="FFFFFF"/>
                </a:solidFill>
                <a:latin typeface="DejaVu Serif Bold"/>
              </a:rPr>
              <a:t>của</a:t>
            </a:r>
            <a:r>
              <a:rPr lang="en-US" sz="5201" dirty="0">
                <a:solidFill>
                  <a:srgbClr val="FFFFFF"/>
                </a:solidFill>
                <a:latin typeface="DejaVu Serif Bold"/>
              </a:rPr>
              <a:t> </a:t>
            </a:r>
            <a:r>
              <a:rPr lang="en-US" sz="5201" dirty="0" err="1">
                <a:solidFill>
                  <a:srgbClr val="FFFFFF"/>
                </a:solidFill>
                <a:latin typeface="DejaVu Serif Bold"/>
              </a:rPr>
              <a:t>phần</a:t>
            </a:r>
            <a:r>
              <a:rPr lang="en-US" sz="5201" dirty="0">
                <a:solidFill>
                  <a:srgbClr val="FFFFFF"/>
                </a:solidFill>
                <a:latin typeface="DejaVu Serif Bold"/>
              </a:rPr>
              <a:t> </a:t>
            </a:r>
            <a:r>
              <a:rPr lang="en-US" sz="5201" dirty="0" err="1">
                <a:solidFill>
                  <a:srgbClr val="FFFFFF"/>
                </a:solidFill>
                <a:latin typeface="DejaVu Serif Bold"/>
              </a:rPr>
              <a:t>mềm</a:t>
            </a:r>
            <a:r>
              <a:rPr lang="en-US" sz="5201" dirty="0">
                <a:solidFill>
                  <a:srgbClr val="FFFFFF"/>
                </a:solidFill>
                <a:latin typeface="DejaVu Serif Bold"/>
              </a:rPr>
              <a:t> </a:t>
            </a:r>
            <a:r>
              <a:rPr lang="en-US" sz="5201" dirty="0" err="1">
                <a:solidFill>
                  <a:srgbClr val="FFFFFF"/>
                </a:solidFill>
                <a:latin typeface="DejaVu Serif Bold"/>
              </a:rPr>
              <a:t>và</a:t>
            </a:r>
            <a:r>
              <a:rPr lang="en-US" sz="5201" dirty="0">
                <a:solidFill>
                  <a:srgbClr val="FFFFFF"/>
                </a:solidFill>
                <a:latin typeface="DejaVu Serif Bold"/>
              </a:rPr>
              <a:t> </a:t>
            </a:r>
            <a:r>
              <a:rPr lang="en-US" sz="5201" dirty="0" err="1">
                <a:solidFill>
                  <a:srgbClr val="FFFFFF"/>
                </a:solidFill>
                <a:latin typeface="DejaVu Serif Bold"/>
              </a:rPr>
              <a:t>thuật</a:t>
            </a:r>
            <a:r>
              <a:rPr lang="en-US" sz="5201" dirty="0">
                <a:solidFill>
                  <a:srgbClr val="FFFFFF"/>
                </a:solidFill>
                <a:latin typeface="DejaVu Serif Bold"/>
              </a:rPr>
              <a:t> </a:t>
            </a:r>
            <a:r>
              <a:rPr lang="en-US" sz="5201" dirty="0" err="1">
                <a:solidFill>
                  <a:srgbClr val="FFFFFF"/>
                </a:solidFill>
                <a:latin typeface="DejaVu Serif Bold"/>
              </a:rPr>
              <a:t>toán</a:t>
            </a:r>
            <a:r>
              <a:rPr lang="en-US" sz="5201" dirty="0">
                <a:solidFill>
                  <a:srgbClr val="FFFFFF"/>
                </a:solidFill>
                <a:latin typeface="DejaVu Serif Bold"/>
              </a:rPr>
              <a:t> MD5</a:t>
            </a:r>
          </a:p>
        </p:txBody>
      </p:sp>
      <p:sp>
        <p:nvSpPr>
          <p:cNvPr id="3" name="TextBox 3"/>
          <p:cNvSpPr txBox="1"/>
          <p:nvPr/>
        </p:nvSpPr>
        <p:spPr>
          <a:xfrm>
            <a:off x="1028700" y="2162175"/>
            <a:ext cx="16612566" cy="6255282"/>
          </a:xfrm>
          <a:prstGeom prst="rect">
            <a:avLst/>
          </a:prstGeom>
        </p:spPr>
        <p:txBody>
          <a:bodyPr lIns="0" tIns="0" rIns="0" bIns="0" rtlCol="0" anchor="t">
            <a:spAutoFit/>
          </a:bodyPr>
          <a:lstStyle/>
          <a:p>
            <a:pPr algn="just">
              <a:lnSpc>
                <a:spcPts val="3783"/>
              </a:lnSpc>
              <a:spcBef>
                <a:spcPct val="0"/>
              </a:spcBef>
            </a:pPr>
            <a:r>
              <a:rPr lang="en-US" sz="3152">
                <a:solidFill>
                  <a:srgbClr val="FFFFFF"/>
                </a:solidFill>
                <a:latin typeface="DejaVu Serif Bold"/>
              </a:rPr>
              <a:t>Bảo vệ dữ liệu: Phần mềm lưu trữ và bảo mật dữ liệu được thiết kế để bảo vệ dữ liệu khỏi các cuộc tấn công của hacker . Nó sử dụng các thuật toán mã hóa để bảo vệ dữ liệu tránh khỏi việc truy cập trái phép.</a:t>
            </a:r>
          </a:p>
          <a:p>
            <a:pPr algn="just">
              <a:lnSpc>
                <a:spcPts val="3783"/>
              </a:lnSpc>
              <a:spcBef>
                <a:spcPct val="0"/>
              </a:spcBef>
            </a:pPr>
            <a:endParaRPr lang="en-US" sz="3152">
              <a:solidFill>
                <a:srgbClr val="FFFFFF"/>
              </a:solidFill>
              <a:latin typeface="DejaVu Serif Bold"/>
            </a:endParaRPr>
          </a:p>
          <a:p>
            <a:pPr algn="just">
              <a:lnSpc>
                <a:spcPts val="3783"/>
              </a:lnSpc>
              <a:spcBef>
                <a:spcPct val="0"/>
              </a:spcBef>
            </a:pPr>
            <a:endParaRPr lang="en-US" sz="3152">
              <a:solidFill>
                <a:srgbClr val="FFFFFF"/>
              </a:solidFill>
              <a:latin typeface="DejaVu Serif Bold"/>
            </a:endParaRPr>
          </a:p>
          <a:p>
            <a:pPr algn="just">
              <a:lnSpc>
                <a:spcPts val="3783"/>
              </a:lnSpc>
              <a:spcBef>
                <a:spcPct val="0"/>
              </a:spcBef>
            </a:pPr>
            <a:r>
              <a:rPr lang="en-US" sz="3152">
                <a:solidFill>
                  <a:srgbClr val="FFFFFF"/>
                </a:solidFill>
                <a:latin typeface="DejaVu Serif Bold"/>
              </a:rPr>
              <a:t>Quản lý quyền truy cập: Phần mềm lưu trữ dữ liệu bảo mật giúp người dùng quản lý và kiểm soát quyền truy cập của các tài liệu, đảm bảo rằng chỉ những người được ủy quyền mới có thể truy cập vào chúng.</a:t>
            </a:r>
          </a:p>
          <a:p>
            <a:pPr algn="just">
              <a:lnSpc>
                <a:spcPts val="3783"/>
              </a:lnSpc>
              <a:spcBef>
                <a:spcPct val="0"/>
              </a:spcBef>
            </a:pPr>
            <a:endParaRPr lang="en-US" sz="3152">
              <a:solidFill>
                <a:srgbClr val="FFFFFF"/>
              </a:solidFill>
              <a:latin typeface="DejaVu Serif Bold"/>
            </a:endParaRPr>
          </a:p>
          <a:p>
            <a:pPr algn="just">
              <a:lnSpc>
                <a:spcPts val="3783"/>
              </a:lnSpc>
              <a:spcBef>
                <a:spcPct val="0"/>
              </a:spcBef>
            </a:pPr>
            <a:endParaRPr lang="en-US" sz="3152">
              <a:solidFill>
                <a:srgbClr val="FFFFFF"/>
              </a:solidFill>
              <a:latin typeface="DejaVu Serif Bold"/>
            </a:endParaRPr>
          </a:p>
          <a:p>
            <a:pPr algn="just">
              <a:lnSpc>
                <a:spcPts val="3783"/>
              </a:lnSpc>
              <a:spcBef>
                <a:spcPct val="0"/>
              </a:spcBef>
            </a:pPr>
            <a:r>
              <a:rPr lang="en-US" sz="3152">
                <a:solidFill>
                  <a:srgbClr val="FFFFFF"/>
                </a:solidFill>
                <a:latin typeface="DejaVu Serif Bold"/>
              </a:rPr>
              <a:t>Đáp ứng yêu cầu bảo mật: Phần mềm lưu trữ dữ liệu bảo mật phải đáp ứng các yêu cầu bảo mật và tuân thủ các quy định pháp luật về bảo mật dữ liệu.</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679" b="679"/>
          <a:stretch>
            <a:fillRect/>
          </a:stretch>
        </p:blipFill>
        <p:spPr>
          <a:xfrm>
            <a:off x="0" y="0"/>
            <a:ext cx="18288000" cy="1028700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sp>
        <p:nvSpPr>
          <p:cNvPr id="2" name="Freeform 2"/>
          <p:cNvSpPr/>
          <p:nvPr/>
        </p:nvSpPr>
        <p:spPr>
          <a:xfrm>
            <a:off x="14549845" y="8057273"/>
            <a:ext cx="3504350" cy="3530023"/>
          </a:xfrm>
          <a:custGeom>
            <a:avLst/>
            <a:gdLst/>
            <a:ahLst/>
            <a:cxnLst/>
            <a:rect l="l" t="t" r="r" b="b"/>
            <a:pathLst>
              <a:path w="3504350" h="3530023">
                <a:moveTo>
                  <a:pt x="0" y="0"/>
                </a:moveTo>
                <a:lnTo>
                  <a:pt x="3504350" y="0"/>
                </a:lnTo>
                <a:lnTo>
                  <a:pt x="3504350" y="3530023"/>
                </a:lnTo>
                <a:lnTo>
                  <a:pt x="0" y="353002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827405" y="844493"/>
            <a:ext cx="5954395" cy="864211"/>
          </a:xfrm>
          <a:prstGeom prst="rect">
            <a:avLst/>
          </a:prstGeom>
        </p:spPr>
        <p:txBody>
          <a:bodyPr wrap="square" lIns="0" tIns="0" rIns="0" bIns="0" rtlCol="0" anchor="t">
            <a:spAutoFit/>
          </a:bodyPr>
          <a:lstStyle/>
          <a:p>
            <a:pPr marL="561339" lvl="1" algn="just">
              <a:lnSpc>
                <a:spcPts val="7279"/>
              </a:lnSpc>
            </a:pPr>
            <a:r>
              <a:rPr lang="en-US" sz="5199" dirty="0">
                <a:solidFill>
                  <a:srgbClr val="FFFFFF"/>
                </a:solidFill>
                <a:latin typeface="DejaVu Serif"/>
              </a:rPr>
              <a:t>1. </a:t>
            </a:r>
            <a:r>
              <a:rPr lang="en-US" sz="5199" dirty="0" err="1">
                <a:solidFill>
                  <a:srgbClr val="FFFFFF"/>
                </a:solidFill>
                <a:latin typeface="DejaVu Serif"/>
              </a:rPr>
              <a:t>Khái</a:t>
            </a:r>
            <a:r>
              <a:rPr lang="en-US" sz="5199" dirty="0">
                <a:solidFill>
                  <a:srgbClr val="FFFFFF"/>
                </a:solidFill>
                <a:latin typeface="DejaVu Serif"/>
              </a:rPr>
              <a:t> </a:t>
            </a:r>
            <a:r>
              <a:rPr lang="en-US" sz="5199" dirty="0" err="1">
                <a:solidFill>
                  <a:srgbClr val="FFFFFF"/>
                </a:solidFill>
                <a:latin typeface="DejaVu Serif"/>
              </a:rPr>
              <a:t>niệm</a:t>
            </a:r>
            <a:endParaRPr lang="en-US" sz="5199" dirty="0">
              <a:solidFill>
                <a:srgbClr val="FFFFFF"/>
              </a:solidFill>
              <a:latin typeface="DejaVu Serif"/>
            </a:endParaRPr>
          </a:p>
        </p:txBody>
      </p:sp>
      <p:sp>
        <p:nvSpPr>
          <p:cNvPr id="4" name="TextBox 4"/>
          <p:cNvSpPr txBox="1"/>
          <p:nvPr/>
        </p:nvSpPr>
        <p:spPr>
          <a:xfrm>
            <a:off x="1312342" y="2055171"/>
            <a:ext cx="16230600" cy="2152650"/>
          </a:xfrm>
          <a:prstGeom prst="rect">
            <a:avLst/>
          </a:prstGeom>
        </p:spPr>
        <p:txBody>
          <a:bodyPr lIns="0" tIns="0" rIns="0" bIns="0" rtlCol="0" anchor="t">
            <a:spAutoFit/>
          </a:bodyPr>
          <a:lstStyle/>
          <a:p>
            <a:pPr algn="l">
              <a:lnSpc>
                <a:spcPts val="3343"/>
              </a:lnSpc>
              <a:spcBef>
                <a:spcPct val="0"/>
              </a:spcBef>
            </a:pPr>
            <a:r>
              <a:rPr lang="en-US" sz="2786">
                <a:solidFill>
                  <a:srgbClr val="FFFFFF"/>
                </a:solidFill>
                <a:latin typeface="DejaVu Serif Bold"/>
              </a:rPr>
              <a:t>MD5 (Message Digest Algorithm 5) là một thuật toán băm (hashing algorithm) được sử dụng để tạo ra một giá trị băm (hash value) duy nhất từ một dữ liệu đầu vào. Giá trị băm này có độ dài cố định là 128 bit (16 byte) và thường được biểu diễn dưới dạng một chuỗi hexa. MD5 ban đầu được thiết kế bởi Ronald Rivest vào năm 199</a:t>
            </a:r>
          </a:p>
        </p:txBody>
      </p:sp>
      <p:sp>
        <p:nvSpPr>
          <p:cNvPr id="5" name="TextBox 5"/>
          <p:cNvSpPr txBox="1"/>
          <p:nvPr/>
        </p:nvSpPr>
        <p:spPr>
          <a:xfrm>
            <a:off x="1332007" y="4642802"/>
            <a:ext cx="8010079" cy="896620"/>
          </a:xfrm>
          <a:prstGeom prst="rect">
            <a:avLst/>
          </a:prstGeom>
        </p:spPr>
        <p:txBody>
          <a:bodyPr lIns="0" tIns="0" rIns="0" bIns="0" rtlCol="0" anchor="t">
            <a:spAutoFit/>
          </a:bodyPr>
          <a:lstStyle/>
          <a:p>
            <a:pPr algn="just">
              <a:lnSpc>
                <a:spcPts val="7279"/>
              </a:lnSpc>
            </a:pPr>
            <a:r>
              <a:rPr lang="en-US" sz="5199">
                <a:solidFill>
                  <a:srgbClr val="FFFFFF"/>
                </a:solidFill>
                <a:latin typeface="DejaVu Serif"/>
              </a:rPr>
              <a:t>2. Cách thức hoạt động </a:t>
            </a:r>
          </a:p>
        </p:txBody>
      </p:sp>
      <p:sp>
        <p:nvSpPr>
          <p:cNvPr id="6" name="TextBox 6"/>
          <p:cNvSpPr txBox="1"/>
          <p:nvPr/>
        </p:nvSpPr>
        <p:spPr>
          <a:xfrm>
            <a:off x="1332007" y="5529898"/>
            <a:ext cx="16722189" cy="2876550"/>
          </a:xfrm>
          <a:prstGeom prst="rect">
            <a:avLst/>
          </a:prstGeom>
        </p:spPr>
        <p:txBody>
          <a:bodyPr lIns="0" tIns="0" rIns="0" bIns="0" rtlCol="0" anchor="t">
            <a:spAutoFit/>
          </a:bodyPr>
          <a:lstStyle/>
          <a:p>
            <a:pPr>
              <a:lnSpc>
                <a:spcPts val="3240"/>
              </a:lnSpc>
              <a:spcBef>
                <a:spcPct val="0"/>
              </a:spcBef>
            </a:pPr>
            <a:r>
              <a:rPr lang="en-US" sz="2700">
                <a:solidFill>
                  <a:srgbClr val="FFFFFF"/>
                </a:solidFill>
                <a:latin typeface="DejaVu Serif Bold"/>
              </a:rPr>
              <a:t>1. Chuẩn bị dữ liệu đầu vào: Dữ liệu đầu vào có thể là bất kỳ loại dữ liệu nào, chẳng hạn như một văn bản, một tập tin, hoặc một chuỗi ký tự. Dữ liệu đầu vào này được chuyển đổi thành dạng chuỗi nhị phân (bit string) trước khi tiến hành quá trình băm.</a:t>
            </a:r>
          </a:p>
          <a:p>
            <a:pPr>
              <a:lnSpc>
                <a:spcPts val="3240"/>
              </a:lnSpc>
              <a:spcBef>
                <a:spcPct val="0"/>
              </a:spcBef>
            </a:pPr>
            <a:endParaRPr lang="en-US" sz="2700">
              <a:solidFill>
                <a:srgbClr val="FFFFFF"/>
              </a:solidFill>
              <a:latin typeface="DejaVu Serif Bold"/>
            </a:endParaRPr>
          </a:p>
          <a:p>
            <a:pPr>
              <a:lnSpc>
                <a:spcPts val="3240"/>
              </a:lnSpc>
              <a:spcBef>
                <a:spcPct val="0"/>
              </a:spcBef>
            </a:pPr>
            <a:r>
              <a:rPr lang="en-US" sz="2700">
                <a:solidFill>
                  <a:srgbClr val="FFFFFF"/>
                </a:solidFill>
                <a:latin typeface="DejaVu Serif Bold"/>
              </a:rPr>
              <a:t>2. Bước khởi tạo: Một số giá trị khởi tạo được sử dụng trong quá trình băm. Đối với MD5, các giá trị khởi tạo này được định nghĩa sẵn và được sử dụng để tạo ra các giá trị trung gian trong quá trình băm.</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7B4A7"/>
        </a:solidFill>
        <a:effectLst/>
      </p:bgPr>
    </p:bg>
    <p:spTree>
      <p:nvGrpSpPr>
        <p:cNvPr id="1" name=""/>
        <p:cNvGrpSpPr/>
        <p:nvPr/>
      </p:nvGrpSpPr>
      <p:grpSpPr>
        <a:xfrm>
          <a:off x="0" y="0"/>
          <a:ext cx="0" cy="0"/>
          <a:chOff x="0" y="0"/>
          <a:chExt cx="0" cy="0"/>
        </a:xfrm>
      </p:grpSpPr>
      <p:sp>
        <p:nvSpPr>
          <p:cNvPr id="2" name="Freeform 2"/>
          <p:cNvSpPr/>
          <p:nvPr/>
        </p:nvSpPr>
        <p:spPr>
          <a:xfrm>
            <a:off x="11873260" y="4098508"/>
            <a:ext cx="6414740" cy="6631780"/>
          </a:xfrm>
          <a:custGeom>
            <a:avLst/>
            <a:gdLst/>
            <a:ahLst/>
            <a:cxnLst/>
            <a:rect l="l" t="t" r="r" b="b"/>
            <a:pathLst>
              <a:path w="6414740" h="6631780">
                <a:moveTo>
                  <a:pt x="0" y="0"/>
                </a:moveTo>
                <a:lnTo>
                  <a:pt x="6414740" y="0"/>
                </a:lnTo>
                <a:lnTo>
                  <a:pt x="6414740" y="6631780"/>
                </a:lnTo>
                <a:lnTo>
                  <a:pt x="0" y="663178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452646" y="581472"/>
            <a:ext cx="14980204" cy="9114531"/>
          </a:xfrm>
          <a:prstGeom prst="rect">
            <a:avLst/>
          </a:prstGeom>
        </p:spPr>
        <p:txBody>
          <a:bodyPr lIns="0" tIns="0" rIns="0" bIns="0" rtlCol="0" anchor="t">
            <a:spAutoFit/>
          </a:bodyPr>
          <a:lstStyle/>
          <a:p>
            <a:pPr>
              <a:lnSpc>
                <a:spcPts val="4284"/>
              </a:lnSpc>
              <a:spcBef>
                <a:spcPct val="0"/>
              </a:spcBef>
            </a:pPr>
            <a:r>
              <a:rPr lang="en-US" sz="3570">
                <a:solidFill>
                  <a:srgbClr val="000000"/>
                </a:solidFill>
                <a:latin typeface="DejaVu Serif"/>
              </a:rPr>
              <a:t>3. Chia dữ liệu thành các khối: Dữ liệu đầu vào được chia thành các khối có độ dài cố định (thông thường là 512 bit) để xử lý.</a:t>
            </a:r>
          </a:p>
          <a:p>
            <a:pPr>
              <a:lnSpc>
                <a:spcPts val="4284"/>
              </a:lnSpc>
              <a:spcBef>
                <a:spcPct val="0"/>
              </a:spcBef>
            </a:pPr>
            <a:endParaRPr lang="en-US" sz="3570">
              <a:solidFill>
                <a:srgbClr val="000000"/>
              </a:solidFill>
              <a:latin typeface="DejaVu Serif"/>
            </a:endParaRPr>
          </a:p>
          <a:p>
            <a:pPr>
              <a:lnSpc>
                <a:spcPts val="4284"/>
              </a:lnSpc>
              <a:spcBef>
                <a:spcPct val="0"/>
              </a:spcBef>
            </a:pPr>
            <a:r>
              <a:rPr lang="en-US" sz="3570">
                <a:solidFill>
                  <a:srgbClr val="000000"/>
                </a:solidFill>
                <a:latin typeface="DejaVu Serif"/>
              </a:rPr>
              <a:t>4. Băm từng khối dữ liệu: Quá trình băm áp dụng các phép biến đổi trên từng khối dữ liệu. MD5 sử dụng một loạt các phép biến đổi như xoay trái (left rotation), phép AND, OR, XOR, và cộng modulo 2.</a:t>
            </a:r>
          </a:p>
          <a:p>
            <a:pPr>
              <a:lnSpc>
                <a:spcPts val="4284"/>
              </a:lnSpc>
              <a:spcBef>
                <a:spcPct val="0"/>
              </a:spcBef>
            </a:pPr>
            <a:endParaRPr lang="en-US" sz="3570">
              <a:solidFill>
                <a:srgbClr val="000000"/>
              </a:solidFill>
              <a:latin typeface="DejaVu Serif"/>
            </a:endParaRPr>
          </a:p>
          <a:p>
            <a:pPr>
              <a:lnSpc>
                <a:spcPts val="4284"/>
              </a:lnSpc>
              <a:spcBef>
                <a:spcPct val="0"/>
              </a:spcBef>
            </a:pPr>
            <a:r>
              <a:rPr lang="en-US" sz="3570">
                <a:solidFill>
                  <a:srgbClr val="000000"/>
                </a:solidFill>
                <a:latin typeface="DejaVu Serif"/>
              </a:rPr>
              <a:t>5. Kết hợp các khối: Kết quả băm của từng khối dữ liệu được kết hợp để tạo ra giá trị băm cuối cùng. Quá trình này thường bao gồm việc thêm các giá trị băm trung gian vào giữa các khối dữ liệu và thực hiện các phép toán hỗn hợp để tạo ra giá trị băm cuối cùng.</a:t>
            </a:r>
          </a:p>
          <a:p>
            <a:pPr>
              <a:lnSpc>
                <a:spcPts val="4284"/>
              </a:lnSpc>
              <a:spcBef>
                <a:spcPct val="0"/>
              </a:spcBef>
            </a:pPr>
            <a:endParaRPr lang="en-US" sz="3570">
              <a:solidFill>
                <a:srgbClr val="000000"/>
              </a:solidFill>
              <a:latin typeface="DejaVu Serif"/>
            </a:endParaRPr>
          </a:p>
          <a:p>
            <a:pPr>
              <a:lnSpc>
                <a:spcPts val="4284"/>
              </a:lnSpc>
              <a:spcBef>
                <a:spcPct val="0"/>
              </a:spcBef>
            </a:pPr>
            <a:r>
              <a:rPr lang="en-US" sz="3570">
                <a:solidFill>
                  <a:srgbClr val="000000"/>
                </a:solidFill>
                <a:latin typeface="DejaVu Serif"/>
              </a:rPr>
              <a:t>6. Kết quả: Cuối cùng, thuật toán MD5 trả về giá trị băm cuối cùng, mà thông thường được biểu diễn dưới dạng một chuỗi số hexa hoặc một chuỗi ký tự.</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TotalTime>
  <Words>1279</Words>
  <Application>Microsoft Office PowerPoint</Application>
  <PresentationFormat>Custom</PresentationFormat>
  <Paragraphs>85</Paragraphs>
  <Slides>15</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15</vt:i4>
      </vt:variant>
    </vt:vector>
  </HeadingPairs>
  <TitlesOfParts>
    <vt:vector size="24" baseType="lpstr">
      <vt:lpstr>Josefin Sans Bold Italics</vt:lpstr>
      <vt:lpstr>Josefin Sans Bold</vt:lpstr>
      <vt:lpstr>Arial</vt:lpstr>
      <vt:lpstr>Calibri</vt:lpstr>
      <vt:lpstr>DejaVu Serif Bold</vt:lpstr>
      <vt:lpstr>DejaVu Serif Bold Italics</vt:lpstr>
      <vt:lpstr>Times New Roman</vt:lpstr>
      <vt:lpstr>DejaVu Serif</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Báo cáo đồ án môn An toàn và Bảo mật thông tin Nhóm 3: Tú Anh; Tuấn Đạt; Xuân Thái; Đức Anh. Chủ đề:</dc:title>
  <cp:lastModifiedBy>Vũ Đức Anh</cp:lastModifiedBy>
  <cp:revision>3</cp:revision>
  <dcterms:created xsi:type="dcterms:W3CDTF">2006-08-16T00:00:00Z</dcterms:created>
  <dcterms:modified xsi:type="dcterms:W3CDTF">2023-06-13T16:04:23Z</dcterms:modified>
  <dc:identifier>DAFd_x4zrzI</dc:identifier>
</cp:coreProperties>
</file>